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75" r:id="rId2"/>
    <p:sldId id="257" r:id="rId3"/>
    <p:sldId id="295" r:id="rId4"/>
    <p:sldId id="294" r:id="rId5"/>
    <p:sldId id="302" r:id="rId6"/>
    <p:sldId id="288" r:id="rId7"/>
    <p:sldId id="286" r:id="rId8"/>
    <p:sldId id="260" r:id="rId9"/>
    <p:sldId id="261" r:id="rId10"/>
    <p:sldId id="285" r:id="rId11"/>
    <p:sldId id="258" r:id="rId12"/>
    <p:sldId id="282" r:id="rId13"/>
    <p:sldId id="290" r:id="rId14"/>
    <p:sldId id="283" r:id="rId15"/>
    <p:sldId id="284" r:id="rId16"/>
    <p:sldId id="291" r:id="rId17"/>
    <p:sldId id="299" r:id="rId18"/>
    <p:sldId id="309" r:id="rId19"/>
    <p:sldId id="300" r:id="rId20"/>
    <p:sldId id="310" r:id="rId21"/>
    <p:sldId id="301" r:id="rId22"/>
    <p:sldId id="280" r:id="rId23"/>
    <p:sldId id="259" r:id="rId24"/>
    <p:sldId id="287" r:id="rId25"/>
    <p:sldId id="276" r:id="rId26"/>
    <p:sldId id="303" r:id="rId27"/>
    <p:sldId id="296" r:id="rId28"/>
    <p:sldId id="293" r:id="rId29"/>
    <p:sldId id="262" r:id="rId30"/>
    <p:sldId id="304" r:id="rId31"/>
    <p:sldId id="306" r:id="rId32"/>
    <p:sldId id="307" r:id="rId33"/>
    <p:sldId id="297" r:id="rId34"/>
    <p:sldId id="274" r:id="rId35"/>
    <p:sldId id="298" r:id="rId36"/>
    <p:sldId id="277" r:id="rId37"/>
    <p:sldId id="271" r:id="rId3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1768" autoAdjust="0"/>
    <p:restoredTop sz="94660"/>
  </p:normalViewPr>
  <p:slideViewPr>
    <p:cSldViewPr>
      <p:cViewPr>
        <p:scale>
          <a:sx n="79" d="100"/>
          <a:sy n="79" d="100"/>
        </p:scale>
        <p:origin x="-1824" y="-690"/>
      </p:cViewPr>
      <p:guideLst>
        <p:guide orient="horz" pos="2160"/>
        <p:guide pos="2880"/>
      </p:guideLst>
    </p:cSldViewPr>
  </p:slideViewPr>
  <p:notesTextViewPr>
    <p:cViewPr>
      <p:scale>
        <a:sx n="1" d="1"/>
        <a:sy n="1" d="1"/>
      </p:scale>
      <p:origin x="0" y="0"/>
    </p:cViewPr>
  </p:notesTextViewPr>
  <p:sorterViewPr>
    <p:cViewPr>
      <p:scale>
        <a:sx n="100" d="100"/>
        <a:sy n="100" d="100"/>
      </p:scale>
      <p:origin x="0" y="-2340"/>
    </p:cViewPr>
  </p:sorterViewPr>
  <p:notesViewPr>
    <p:cSldViewPr>
      <p:cViewPr varScale="1">
        <p:scale>
          <a:sx n="56" d="100"/>
          <a:sy n="56" d="100"/>
        </p:scale>
        <p:origin x="-2874" y="-84"/>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92" tIns="46246" rIns="92492" bIns="46246" rtlCol="0"/>
          <a:lstStyle>
            <a:lvl1pPr algn="r">
              <a:defRPr sz="1200"/>
            </a:lvl1pPr>
          </a:lstStyle>
          <a:p>
            <a:fld id="{33AB4FE2-11E3-466A-B9E5-6F1CD275D7A7}" type="datetimeFigureOut">
              <a:rPr lang="en-US" smtClean="0"/>
              <a:t>10/19/2016</a:t>
            </a:fld>
            <a:endParaRPr lang="en-US"/>
          </a:p>
        </p:txBody>
      </p:sp>
      <p:sp>
        <p:nvSpPr>
          <p:cNvPr id="4" name="Footer Placeholder 3"/>
          <p:cNvSpPr>
            <a:spLocks noGrp="1"/>
          </p:cNvSpPr>
          <p:nvPr>
            <p:ph type="ftr" sz="quarter" idx="2"/>
          </p:nvPr>
        </p:nvSpPr>
        <p:spPr>
          <a:xfrm>
            <a:off x="0" y="8829966"/>
            <a:ext cx="2982119" cy="464820"/>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6"/>
            <a:ext cx="2982119" cy="464820"/>
          </a:xfrm>
          <a:prstGeom prst="rect">
            <a:avLst/>
          </a:prstGeom>
        </p:spPr>
        <p:txBody>
          <a:bodyPr vert="horz" lIns="92492" tIns="46246" rIns="92492" bIns="46246" rtlCol="0" anchor="b"/>
          <a:lstStyle>
            <a:lvl1pPr algn="r">
              <a:defRPr sz="1200"/>
            </a:lvl1pPr>
          </a:lstStyle>
          <a:p>
            <a:fld id="{D2A59E36-C6BF-4EF1-B887-BC4AD1BE1998}" type="slidenum">
              <a:rPr lang="en-US" smtClean="0"/>
              <a:t>‹#›</a:t>
            </a:fld>
            <a:endParaRPr lang="en-US"/>
          </a:p>
        </p:txBody>
      </p:sp>
    </p:spTree>
    <p:extLst>
      <p:ext uri="{BB962C8B-B14F-4D97-AF65-F5344CB8AC3E}">
        <p14:creationId xmlns:p14="http://schemas.microsoft.com/office/powerpoint/2010/main" val="1655193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92" tIns="46246" rIns="92492" bIns="46246" rtlCol="0"/>
          <a:lstStyle>
            <a:lvl1pPr algn="r">
              <a:defRPr sz="1200"/>
            </a:lvl1pPr>
          </a:lstStyle>
          <a:p>
            <a:fld id="{FAD862E2-B315-47C8-BD92-7A73F5743E52}" type="datetimeFigureOut">
              <a:rPr lang="en-US" smtClean="0"/>
              <a:t>10/19/2016</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82119" cy="46482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6"/>
            <a:ext cx="2982119" cy="464820"/>
          </a:xfrm>
          <a:prstGeom prst="rect">
            <a:avLst/>
          </a:prstGeom>
        </p:spPr>
        <p:txBody>
          <a:bodyPr vert="horz" lIns="92492" tIns="46246" rIns="92492" bIns="46246" rtlCol="0" anchor="b"/>
          <a:lstStyle>
            <a:lvl1pPr algn="r">
              <a:defRPr sz="1200"/>
            </a:lvl1pPr>
          </a:lstStyle>
          <a:p>
            <a:fld id="{F4CAE9D9-1331-4754-89C2-F0BD81D8780C}" type="slidenum">
              <a:rPr lang="en-US" smtClean="0"/>
              <a:t>‹#›</a:t>
            </a:fld>
            <a:endParaRPr lang="en-US"/>
          </a:p>
        </p:txBody>
      </p:sp>
    </p:spTree>
    <p:extLst>
      <p:ext uri="{BB962C8B-B14F-4D97-AF65-F5344CB8AC3E}">
        <p14:creationId xmlns:p14="http://schemas.microsoft.com/office/powerpoint/2010/main" val="2947526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Gra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57400"/>
            <a:ext cx="6400800" cy="1371600"/>
          </a:xfrm>
        </p:spPr>
        <p:txBody>
          <a:bodyPr anchor="b" anchorCtr="0">
            <a:normAutofit/>
          </a:bodyPr>
          <a:lstStyle>
            <a:lvl1pPr algn="ctr">
              <a:defRPr sz="3600" b="1">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657600"/>
            <a:ext cx="6400800" cy="9144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5"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6"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77640" y="990600"/>
            <a:ext cx="1188720" cy="1359678"/>
          </a:xfrm>
          <a:prstGeom prst="rect">
            <a:avLst/>
          </a:prstGeom>
        </p:spPr>
      </p:pic>
      <p:sp>
        <p:nvSpPr>
          <p:cNvPr id="10" name="Footer Placeholder 4"/>
          <p:cNvSpPr txBox="1">
            <a:spLocks/>
          </p:cNvSpPr>
          <p:nvPr userDrawn="1"/>
        </p:nvSpPr>
        <p:spPr>
          <a:xfrm>
            <a:off x="2286000" y="0"/>
            <a:ext cx="4572000" cy="228600"/>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6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POSTAL REGULATORY COMMISSION</a:t>
            </a:r>
            <a:endParaRPr lang="en-US" dirty="0"/>
          </a:p>
        </p:txBody>
      </p:sp>
    </p:spTree>
    <p:extLst>
      <p:ext uri="{BB962C8B-B14F-4D97-AF65-F5344CB8AC3E}">
        <p14:creationId xmlns:p14="http://schemas.microsoft.com/office/powerpoint/2010/main" val="323287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57400"/>
            <a:ext cx="6400800" cy="1371600"/>
          </a:xfrm>
        </p:spPr>
        <p:txBody>
          <a:bodyPr anchor="b" anchorCtr="0">
            <a:normAutofit/>
          </a:bodyPr>
          <a:lstStyle>
            <a:lvl1pPr algn="ctr">
              <a:defRPr sz="3600" b="1">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657600"/>
            <a:ext cx="6400800" cy="9144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5"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6"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77640" y="990600"/>
            <a:ext cx="1188720" cy="1359678"/>
          </a:xfrm>
          <a:prstGeom prst="rect">
            <a:avLst/>
          </a:prstGeom>
        </p:spPr>
      </p:pic>
      <p:sp>
        <p:nvSpPr>
          <p:cNvPr id="10" name="Footer Placeholder 4"/>
          <p:cNvSpPr txBox="1">
            <a:spLocks/>
          </p:cNvSpPr>
          <p:nvPr userDrawn="1"/>
        </p:nvSpPr>
        <p:spPr>
          <a:xfrm>
            <a:off x="2286000" y="0"/>
            <a:ext cx="4572000" cy="228600"/>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6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POSTAL REGULATORY COMMISSION</a:t>
            </a:r>
            <a:endParaRPr lang="en-US" dirty="0"/>
          </a:p>
        </p:txBody>
      </p:sp>
    </p:spTree>
    <p:extLst>
      <p:ext uri="{BB962C8B-B14F-4D97-AF65-F5344CB8AC3E}">
        <p14:creationId xmlns:p14="http://schemas.microsoft.com/office/powerpoint/2010/main" val="381210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1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a:t>
            </a:fld>
            <a:endParaRPr lang="en-US"/>
          </a:p>
        </p:txBody>
      </p:sp>
      <p:sp>
        <p:nvSpPr>
          <p:cNvPr id="7" name="Text Placeholder 6"/>
          <p:cNvSpPr>
            <a:spLocks noGrp="1"/>
          </p:cNvSpPr>
          <p:nvPr>
            <p:ph type="body" sz="quarter" idx="13"/>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82476"/>
            <a:ext cx="731520" cy="836724"/>
          </a:xfrm>
          <a:prstGeom prst="rect">
            <a:avLst/>
          </a:prstGeom>
        </p:spPr>
      </p:pic>
    </p:spTree>
    <p:extLst>
      <p:ext uri="{BB962C8B-B14F-4D97-AF65-F5344CB8AC3E}">
        <p14:creationId xmlns:p14="http://schemas.microsoft.com/office/powerpoint/2010/main" val="217649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336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3440" y="1600200"/>
            <a:ext cx="402336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82476"/>
            <a:ext cx="731520" cy="836724"/>
          </a:xfrm>
          <a:prstGeom prst="rect">
            <a:avLst/>
          </a:prstGeom>
        </p:spPr>
      </p:pic>
      <p:sp>
        <p:nvSpPr>
          <p:cNvPr id="9"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10"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11"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spTree>
    <p:extLst>
      <p:ext uri="{BB962C8B-B14F-4D97-AF65-F5344CB8AC3E}">
        <p14:creationId xmlns:p14="http://schemas.microsoft.com/office/powerpoint/2010/main" val="285487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Title +2 Titles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2336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39962"/>
            <a:ext cx="40233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63440" y="1600200"/>
            <a:ext cx="402336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239962"/>
            <a:ext cx="40233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11"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12"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82476"/>
            <a:ext cx="731520" cy="836724"/>
          </a:xfrm>
          <a:prstGeom prst="rect">
            <a:avLst/>
          </a:prstGeom>
        </p:spPr>
      </p:pic>
    </p:spTree>
    <p:extLst>
      <p:ext uri="{BB962C8B-B14F-4D97-AF65-F5344CB8AC3E}">
        <p14:creationId xmlns:p14="http://schemas.microsoft.com/office/powerpoint/2010/main" val="205754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68945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11"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12"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611076"/>
            <a:ext cx="731520" cy="836724"/>
          </a:xfrm>
          <a:prstGeom prst="rect">
            <a:avLst/>
          </a:prstGeom>
        </p:spPr>
      </p:pic>
    </p:spTree>
    <p:extLst>
      <p:ext uri="{BB962C8B-B14F-4D97-AF65-F5344CB8AC3E}">
        <p14:creationId xmlns:p14="http://schemas.microsoft.com/office/powerpoint/2010/main" val="344085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019800"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8"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9"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7291602" y="382476"/>
            <a:ext cx="731520" cy="836724"/>
          </a:xfrm>
          <a:prstGeom prst="rect">
            <a:avLst/>
          </a:prstGeom>
        </p:spPr>
      </p:pic>
    </p:spTree>
    <p:extLst>
      <p:ext uri="{BB962C8B-B14F-4D97-AF65-F5344CB8AC3E}">
        <p14:creationId xmlns:p14="http://schemas.microsoft.com/office/powerpoint/2010/main" val="37818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228600"/>
            <a:ext cx="73152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2"/>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9" name="Footer Placeholder 4"/>
          <p:cNvSpPr>
            <a:spLocks noGrp="1"/>
          </p:cNvSpPr>
          <p:nvPr>
            <p:ph type="ftr" sz="quarter" idx="3"/>
          </p:nvPr>
        </p:nvSpPr>
        <p:spPr>
          <a:xfrm>
            <a:off x="2286000" y="6629400"/>
            <a:ext cx="4572000" cy="228600"/>
          </a:xfrm>
          <a:prstGeom prst="rect">
            <a:avLst/>
          </a:prstGeom>
        </p:spPr>
        <p:txBody>
          <a:bodyPr/>
          <a:lstStyle>
            <a:lvl1pPr algn="ctr">
              <a:defRPr sz="1000" spc="600">
                <a:solidFill>
                  <a:schemeClr val="bg1"/>
                </a:solidFill>
              </a:defRPr>
            </a:lvl1pPr>
          </a:lstStyle>
          <a:p>
            <a:r>
              <a:rPr lang="en-US" smtClean="0"/>
              <a:t>VIEWS OF COMMISSIONER ACTON</a:t>
            </a:r>
            <a:endParaRPr lang="en-US" dirty="0"/>
          </a:p>
        </p:txBody>
      </p:sp>
      <p:sp>
        <p:nvSpPr>
          <p:cNvPr id="10" name="Slide Number Placeholder 5"/>
          <p:cNvSpPr>
            <a:spLocks noGrp="1"/>
          </p:cNvSpPr>
          <p:nvPr>
            <p:ph type="sldNum" sz="quarter" idx="4"/>
          </p:nvPr>
        </p:nvSpPr>
        <p:spPr>
          <a:xfrm>
            <a:off x="7010400" y="6629400"/>
            <a:ext cx="2133600" cy="228600"/>
          </a:xfrm>
          <a:prstGeom prst="rect">
            <a:avLst/>
          </a:prstGeom>
        </p:spPr>
        <p:txBody>
          <a:bodyPr/>
          <a:lstStyle>
            <a:lvl1pPr algn="r">
              <a:defRPr sz="1000">
                <a:solidFill>
                  <a:schemeClr val="bg1"/>
                </a:solidFill>
              </a:defRPr>
            </a:lvl1pPr>
          </a:lstStyle>
          <a:p>
            <a:fld id="{0FBD444A-E82A-4AC2-8FB2-E32C88988FC1}" type="slidenum">
              <a:rPr lang="en-US" smtClean="0"/>
              <a:pPr/>
              <a:t>‹#›</a:t>
            </a:fld>
            <a:endParaRPr lang="en-US"/>
          </a:p>
        </p:txBody>
      </p:sp>
      <p:sp>
        <p:nvSpPr>
          <p:cNvPr id="12" name="Footer Placeholder 4"/>
          <p:cNvSpPr txBox="1">
            <a:spLocks/>
          </p:cNvSpPr>
          <p:nvPr/>
        </p:nvSpPr>
        <p:spPr>
          <a:xfrm>
            <a:off x="2286000" y="0"/>
            <a:ext cx="4572000" cy="228600"/>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6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POSTAL REGULATORY COMMISSION</a:t>
            </a:r>
            <a:endParaRPr lang="en-US" dirty="0"/>
          </a:p>
        </p:txBody>
      </p:sp>
    </p:spTree>
    <p:extLst>
      <p:ext uri="{BB962C8B-B14F-4D97-AF65-F5344CB8AC3E}">
        <p14:creationId xmlns:p14="http://schemas.microsoft.com/office/powerpoint/2010/main" val="1457026959"/>
      </p:ext>
    </p:extLst>
  </p:cSld>
  <p:clrMap bg1="lt1" tx1="dk1" bg2="lt2" tx2="dk2" accent1="accent1" accent2="accent2" accent3="accent3" accent4="accent4" accent5="accent5" accent6="accent6" hlink="hlink" folHlink="folHlink"/>
  <p:sldLayoutIdLst>
    <p:sldLayoutId id="2147483667" r:id="rId1"/>
    <p:sldLayoutId id="2147483670" r:id="rId2"/>
    <p:sldLayoutId id="2147483669" r:id="rId3"/>
    <p:sldLayoutId id="2147483652" r:id="rId4"/>
    <p:sldLayoutId id="2147483653" r:id="rId5"/>
    <p:sldLayoutId id="2147483657" r:id="rId6"/>
    <p:sldLayoutId id="2147483659" r:id="rId7"/>
  </p:sldLayoutIdLst>
  <p:hf hdr="0"/>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233363" indent="-233363"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515938" indent="-282575"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690563" indent="-233363"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855663" indent="-223838"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089025" indent="-17462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191000"/>
            <a:ext cx="6400800" cy="13716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Major Mailers Association</a:t>
            </a:r>
            <a:r>
              <a:rPr lang="en-US" dirty="0"/>
              <a:t/>
            </a:r>
            <a:br>
              <a:rPr lang="en-US" dirty="0"/>
            </a:br>
            <a:r>
              <a:rPr lang="en-US" dirty="0"/>
              <a:t>Regulatory Update</a:t>
            </a:r>
            <a:r>
              <a:rPr lang="en-US" dirty="0" smtClean="0"/>
              <a:t/>
            </a:r>
            <a:br>
              <a:rPr lang="en-US" dirty="0" smtClean="0"/>
            </a:br>
            <a:r>
              <a:rPr lang="en-US" dirty="0" smtClean="0"/>
              <a:t/>
            </a:r>
            <a:br>
              <a:rPr lang="en-US" dirty="0" smtClean="0"/>
            </a:br>
            <a:r>
              <a:rPr lang="en-US" dirty="0"/>
              <a:t>Mark D. Acton, Commissioner</a:t>
            </a:r>
            <a:r>
              <a:rPr lang="en-US" sz="2800" dirty="0"/>
              <a:t/>
            </a:r>
            <a:br>
              <a:rPr lang="en-US" sz="2800" dirty="0"/>
            </a:br>
            <a:r>
              <a:rPr lang="en-US" sz="2800" dirty="0" smtClean="0"/>
              <a:t/>
            </a:r>
            <a:br>
              <a:rPr lang="en-US" sz="2800" dirty="0" smtClean="0"/>
            </a:br>
            <a:endParaRPr lang="en-US" dirty="0"/>
          </a:p>
        </p:txBody>
      </p:sp>
      <p:sp>
        <p:nvSpPr>
          <p:cNvPr id="3" name="Subtitle 2"/>
          <p:cNvSpPr>
            <a:spLocks noGrp="1"/>
          </p:cNvSpPr>
          <p:nvPr>
            <p:ph type="subTitle" idx="1"/>
          </p:nvPr>
        </p:nvSpPr>
        <p:spPr>
          <a:xfrm>
            <a:off x="1371600" y="4495800"/>
            <a:ext cx="6400800" cy="1219200"/>
          </a:xfrm>
        </p:spPr>
        <p:txBody>
          <a:bodyPr>
            <a:normAutofit/>
          </a:bodyPr>
          <a:lstStyle/>
          <a:p>
            <a:endParaRPr lang="en-US" sz="2600" dirty="0" smtClean="0"/>
          </a:p>
          <a:p>
            <a:r>
              <a:rPr lang="en-US" sz="2600" dirty="0" smtClean="0"/>
              <a:t>October 19, 2016</a:t>
            </a:r>
            <a:endParaRPr lang="en-US" sz="2600" dirty="0"/>
          </a:p>
        </p:txBody>
      </p:sp>
      <p:sp>
        <p:nvSpPr>
          <p:cNvPr id="4" name="Date Placeholder 3"/>
          <p:cNvSpPr>
            <a:spLocks noGrp="1"/>
          </p:cNvSpPr>
          <p:nvPr>
            <p:ph type="dt" sz="half" idx="10"/>
          </p:nvPr>
        </p:nvSpPr>
        <p:spPr/>
        <p:txBody>
          <a:bodyPr/>
          <a:lstStyle/>
          <a:p>
            <a:r>
              <a:rPr lang="en-US" smtClean="0"/>
              <a:t>10/19/2016</a:t>
            </a:r>
            <a:endParaRPr lang="en-US" dirty="0"/>
          </a:p>
        </p:txBody>
      </p:sp>
      <p:sp>
        <p:nvSpPr>
          <p:cNvPr id="5" name="Footer Placeholder 4"/>
          <p:cNvSpPr>
            <a:spLocks noGrp="1"/>
          </p:cNvSpPr>
          <p:nvPr>
            <p:ph type="ftr" sz="quarter" idx="11"/>
          </p:nvPr>
        </p:nvSpPr>
        <p:spPr/>
        <p:txBody>
          <a:bodyPr/>
          <a:lstStyle/>
          <a:p>
            <a:r>
              <a:rPr lang="en-US" dirty="0" smtClean="0"/>
              <a:t>VIEWS OF COMMISSIONER ACTON</a:t>
            </a:r>
            <a:endParaRPr lang="en-US" dirty="0"/>
          </a:p>
        </p:txBody>
      </p:sp>
      <p:sp>
        <p:nvSpPr>
          <p:cNvPr id="6" name="Slide Number Placeholder 5"/>
          <p:cNvSpPr>
            <a:spLocks noGrp="1"/>
          </p:cNvSpPr>
          <p:nvPr>
            <p:ph type="sldNum" sz="quarter" idx="12"/>
          </p:nvPr>
        </p:nvSpPr>
        <p:spPr/>
        <p:txBody>
          <a:bodyPr/>
          <a:lstStyle/>
          <a:p>
            <a:fld id="{0FBD444A-E82A-4AC2-8FB2-E32C88988FC1}" type="slidenum">
              <a:rPr lang="en-US" smtClean="0"/>
              <a:pPr/>
              <a:t>1</a:t>
            </a:fld>
            <a:endParaRPr lang="en-US" dirty="0"/>
          </a:p>
        </p:txBody>
      </p:sp>
    </p:spTree>
    <p:extLst>
      <p:ext uri="{BB962C8B-B14F-4D97-AF65-F5344CB8AC3E}">
        <p14:creationId xmlns:p14="http://schemas.microsoft.com/office/powerpoint/2010/main" val="407115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Latest CPI-U Price Cap Authority</a:t>
            </a:r>
            <a:br>
              <a:rPr lang="en-US" dirty="0" smtClean="0"/>
            </a:br>
            <a:r>
              <a:rPr lang="en-US" dirty="0" smtClean="0">
                <a:solidFill>
                  <a:srgbClr val="FF0000"/>
                </a:solidFill>
              </a:rPr>
              <a:t>(As of September 2016)</a:t>
            </a:r>
            <a:endParaRPr lang="en-US" dirty="0">
              <a:solidFill>
                <a:srgbClr val="FF0000"/>
              </a:solidFill>
            </a:endParaRPr>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10</a:t>
            </a:fld>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072572848"/>
              </p:ext>
            </p:extLst>
          </p:nvPr>
        </p:nvGraphicFramePr>
        <p:xfrm>
          <a:off x="1" y="1447798"/>
          <a:ext cx="9143998" cy="5105404"/>
        </p:xfrm>
        <a:graphic>
          <a:graphicData uri="http://schemas.openxmlformats.org/drawingml/2006/table">
            <a:tbl>
              <a:tblPr/>
              <a:tblGrid>
                <a:gridCol w="484985"/>
                <a:gridCol w="535504"/>
                <a:gridCol w="616336"/>
                <a:gridCol w="616336"/>
                <a:gridCol w="676959"/>
                <a:gridCol w="616336"/>
                <a:gridCol w="616336"/>
                <a:gridCol w="616336"/>
                <a:gridCol w="616336"/>
                <a:gridCol w="676959"/>
                <a:gridCol w="676959"/>
                <a:gridCol w="616336"/>
                <a:gridCol w="676959"/>
                <a:gridCol w="616336"/>
                <a:gridCol w="484985"/>
              </a:tblGrid>
              <a:tr h="224937">
                <a:tc gridSpan="15">
                  <a:txBody>
                    <a:bodyPr/>
                    <a:lstStyle/>
                    <a:p>
                      <a:pPr algn="ctr" fontAlgn="b"/>
                      <a:r>
                        <a:rPr lang="en-US" sz="1100" b="1" i="0" u="none" strike="noStrike">
                          <a:effectLst/>
                          <a:latin typeface="Arial"/>
                        </a:rPr>
                        <a:t>12-Month Average Change in CPI-U</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5876">
                <a:tc gridSpan="15">
                  <a:txBody>
                    <a:bodyPr/>
                    <a:lstStyle/>
                    <a:p>
                      <a:pPr algn="ctr" fontAlgn="b"/>
                      <a:r>
                        <a:rPr lang="en-US" sz="900" b="1" i="1" u="none" strike="noStrike">
                          <a:effectLst/>
                          <a:latin typeface="Arial"/>
                        </a:rPr>
                        <a:t>Prepared by the Postal Regulatory Commission</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9943">
                <a:tc gridSpan="15">
                  <a:txBody>
                    <a:bodyPr/>
                    <a:lstStyle/>
                    <a:p>
                      <a:pPr algn="ctr" fontAlgn="b"/>
                      <a:r>
                        <a:rPr lang="en-US" sz="900" b="1" i="0" u="none" strike="noStrike">
                          <a:effectLst/>
                          <a:latin typeface="Arial"/>
                        </a:rPr>
                        <a:t>Last Update: 09/16/2016</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1626">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r>
              <a:tr h="141626">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t"/>
                      <a:r>
                        <a:rPr lang="en-US" sz="900" b="1" i="0" u="none" strike="noStrike">
                          <a:effectLst/>
                          <a:latin typeface="Verdana"/>
                        </a:rPr>
                        <a:t>Year</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Jan</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Feb</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Mar</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Apr</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May</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Jun</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Jul</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Aug</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Sep</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Oct</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Nov</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900" b="1" i="0" u="none" strike="noStrike">
                          <a:effectLst/>
                          <a:latin typeface="Verdana"/>
                        </a:rPr>
                        <a:t>Dec</a:t>
                      </a:r>
                    </a:p>
                  </a:txBody>
                  <a:tcPr marL="6820" marR="6820" marT="68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2005</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9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2006</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2007</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effectLst/>
                          <a:latin typeface="Verdana"/>
                        </a:rPr>
                        <a:t>2.9%</a:t>
                      </a:r>
                      <a:r>
                        <a:rPr lang="en-US" sz="600" b="1" i="0" u="none" strike="noStrike" baseline="30000">
                          <a:effectLst/>
                          <a:latin typeface="Verdana"/>
                        </a:rPr>
                        <a:t>1/</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6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2008</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4.0%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4.3%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4.4%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4.5%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4.2%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Verdana"/>
                        </a:rPr>
                        <a:t>3.8%</a:t>
                      </a:r>
                      <a:r>
                        <a:rPr lang="en-US" sz="600" b="1" i="0" u="none" strike="noStrike" baseline="30000">
                          <a:effectLst/>
                          <a:latin typeface="Verdana"/>
                        </a:rPr>
                        <a:t>2/</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2009</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-0.324%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-0.634%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-0.570%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-0.356%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9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2010</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-0.143%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0.013%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0.236%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0.482%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0.757%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0.968%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1.252%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1.477%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1.685%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1.799%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Verdana"/>
                        </a:rPr>
                        <a:t>1.741%</a:t>
                      </a:r>
                      <a:r>
                        <a:rPr lang="en-US" sz="700" b="1" i="0" u="none" strike="noStrike" baseline="30000">
                          <a:effectLst/>
                          <a:latin typeface="Verdana"/>
                        </a:rPr>
                        <a:t>3/</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1.640%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2011</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1.559%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1.557%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1.589%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1.668%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1.799%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2.008%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2.208%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effectLst/>
                          <a:latin typeface="Verdana"/>
                        </a:rPr>
                        <a:t>2.426%</a:t>
                      </a:r>
                      <a:r>
                        <a:rPr lang="en-US" sz="600" b="1" i="0" u="none" strike="noStrike" baseline="30000">
                          <a:effectLst/>
                          <a:latin typeface="Verdana"/>
                        </a:rPr>
                        <a:t>4/</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2.653%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2.849%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3.036%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3.157%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b"/>
                      <a:endParaRPr lang="en-US" sz="700" b="0" i="0" u="none" strike="noStrike">
                        <a:effectLst/>
                        <a:latin typeface="Arial"/>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2012</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3.263%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3.326%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3.322%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3.248%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3.090%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2.930%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2.743%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Verdana"/>
                        </a:rPr>
                        <a:t>2.570%</a:t>
                      </a:r>
                      <a:r>
                        <a:rPr lang="en-US" sz="600" b="1" i="0" u="none" strike="noStrike" baseline="30000">
                          <a:effectLst/>
                          <a:latin typeface="Verdana"/>
                        </a:rPr>
                        <a:t>5/</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2.415%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2.303%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2.170%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2.069%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2013</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1.960%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1.887%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effectLst/>
                          <a:latin typeface="Verdana"/>
                        </a:rPr>
                        <a:t>1.789%</a:t>
                      </a:r>
                      <a:r>
                        <a:rPr lang="en-US" sz="600" b="1" i="0" u="none" strike="noStrike" baseline="30000">
                          <a:effectLst/>
                          <a:latin typeface="Verdana"/>
                        </a:rPr>
                        <a:t>6/</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1.686%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1.657%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1.664%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1.710%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effectLst/>
                          <a:latin typeface="Verdana"/>
                        </a:rPr>
                        <a:t>1.696%</a:t>
                      </a:r>
                      <a:r>
                        <a:rPr lang="en-US" sz="600" b="1" i="0" u="none" strike="noStrike" baseline="30000">
                          <a:effectLst/>
                          <a:latin typeface="Verdana"/>
                        </a:rPr>
                        <a:t>7/</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1.628%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1.528%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1.484%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1.465%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endParaRPr lang="en-US" sz="900" b="0"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2014</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1.464%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1.393%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1.396%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1.471%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1.535%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1.562%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1.565%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1.580%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1.620%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1.678%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Verdana"/>
                        </a:rPr>
                        <a:t>1.685%</a:t>
                      </a:r>
                      <a:r>
                        <a:rPr lang="en-US" sz="600" b="1" i="0" u="none" strike="noStrike" baseline="30000">
                          <a:effectLst/>
                          <a:latin typeface="Verdana"/>
                        </a:rPr>
                        <a:t>8/</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1.622%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2015</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1.483%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1.386%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1.253%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1.072%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0.891%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0.728%</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0.576%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0.451%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1" i="0" u="none" strike="noStrike">
                          <a:effectLst/>
                          <a:latin typeface="Verdana"/>
                        </a:rPr>
                        <a:t>0.311%</a:t>
                      </a:r>
                      <a:r>
                        <a:rPr lang="en-US" sz="600" b="1" i="0" u="none" strike="noStrike" baseline="30000">
                          <a:effectLst/>
                          <a:latin typeface="Verdana"/>
                        </a:rPr>
                        <a:t>9/</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0.187%</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0.120%</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900" b="0" i="0" u="none" strike="noStrike">
                          <a:effectLst/>
                          <a:latin typeface="Verdana"/>
                        </a:rPr>
                        <a:t>0.119%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endParaRPr lang="en-US" sz="900" b="0"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288252">
                <a:tc>
                  <a:txBody>
                    <a:bodyPr/>
                    <a:lstStyle/>
                    <a:p>
                      <a:pPr algn="l" fontAlgn="b"/>
                      <a:endParaRPr lang="en-US" sz="700" b="0" i="0" u="none" strike="noStrike">
                        <a:effectLst/>
                        <a:latin typeface="Arial"/>
                      </a:endParaRPr>
                    </a:p>
                  </a:txBody>
                  <a:tcPr marL="6820" marR="6820" marT="682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effectLst/>
                          <a:latin typeface="Verdana"/>
                        </a:rPr>
                        <a:t>2016</a:t>
                      </a:r>
                    </a:p>
                  </a:txBody>
                  <a:tcPr marL="6820" marR="6820" marT="68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0" i="0" u="none" strike="noStrike">
                          <a:effectLst/>
                          <a:latin typeface="Verdana"/>
                        </a:rPr>
                        <a:t>0.239%</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0.325%</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900" b="1" i="0" u="none" strike="noStrike">
                          <a:effectLst/>
                          <a:latin typeface="Verdana"/>
                        </a:rPr>
                        <a:t>0.402%</a:t>
                      </a:r>
                      <a:r>
                        <a:rPr lang="en-US" sz="600" b="1" i="0" u="none" strike="noStrike" baseline="30000">
                          <a:effectLst/>
                          <a:latin typeface="Verdana"/>
                        </a:rPr>
                        <a:t>10/</a:t>
                      </a:r>
                      <a:endParaRPr lang="en-US" sz="900" b="1"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0.513%</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0.602%</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0.676%</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0.731%</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0.804%</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Verdana"/>
                        </a:rPr>
                        <a:t> </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 </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 </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Verdana"/>
                        </a:rPr>
                        <a:t> </a:t>
                      </a:r>
                    </a:p>
                  </a:txBody>
                  <a:tcPr marL="6820" marR="6820" marT="68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Verdana"/>
                      </a:endParaRPr>
                    </a:p>
                  </a:txBody>
                  <a:tcPr marL="6820" marR="6820" marT="6820" marB="0" anchor="b">
                    <a:lnL w="6350" cap="flat" cmpd="sng" algn="ctr">
                      <a:solidFill>
                        <a:srgbClr val="000000"/>
                      </a:solidFill>
                      <a:prstDash val="solid"/>
                      <a:round/>
                      <a:headEnd type="none" w="med" len="med"/>
                      <a:tailEnd type="none" w="med" len="med"/>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gridSpan="3">
                  <a:txBody>
                    <a:bodyPr/>
                    <a:lstStyle/>
                    <a:p>
                      <a:pPr algn="l" fontAlgn="b"/>
                      <a:r>
                        <a:rPr lang="en-US" sz="600" b="1" i="0" u="none" strike="noStrike">
                          <a:effectLst/>
                          <a:latin typeface="Arial"/>
                        </a:rPr>
                        <a:t>1/ Price Cap for Docket No. R2008-1</a:t>
                      </a:r>
                    </a:p>
                  </a:txBody>
                  <a:tcPr marL="6820" marR="6820" marT="68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w="6350" cap="flat" cmpd="sng" algn="ctr">
                      <a:solidFill>
                        <a:srgbClr val="000000"/>
                      </a:solidFill>
                      <a:prstDash val="solid"/>
                      <a:round/>
                      <a:headEnd type="none" w="med" len="med"/>
                      <a:tailEnd type="none" w="med" len="med"/>
                    </a:lnT>
                    <a:lnB>
                      <a:noFill/>
                    </a:lnB>
                  </a:tcPr>
                </a:tc>
                <a:tc gridSpan="7">
                  <a:txBody>
                    <a:bodyPr/>
                    <a:lstStyle/>
                    <a:p>
                      <a:pPr algn="l" fontAlgn="b"/>
                      <a:r>
                        <a:rPr lang="en-US" sz="600" b="1" i="0" u="none" strike="noStrike">
                          <a:effectLst/>
                          <a:latin typeface="Arial"/>
                        </a:rPr>
                        <a:t>7/ Price Cap for First-Class Mail, Standard Mail, Periodicals, and Package Services for Docket No. R2013-10; </a:t>
                      </a:r>
                    </a:p>
                  </a:txBody>
                  <a:tcPr marL="6820" marR="6820" marT="682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gridSpan="3">
                  <a:txBody>
                    <a:bodyPr/>
                    <a:lstStyle/>
                    <a:p>
                      <a:pPr algn="l" fontAlgn="b"/>
                      <a:r>
                        <a:rPr lang="en-US" sz="600" b="1" i="0" u="none" strike="noStrike">
                          <a:effectLst/>
                          <a:latin typeface="Arial"/>
                        </a:rPr>
                        <a:t>2/ Price Cap for Docket No. R2009-2</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gridSpan="6">
                  <a:txBody>
                    <a:bodyPr/>
                    <a:lstStyle/>
                    <a:p>
                      <a:pPr algn="l" fontAlgn="b"/>
                      <a:r>
                        <a:rPr lang="en-US" sz="600" b="1" i="0" u="none" strike="noStrike">
                          <a:effectLst/>
                          <a:latin typeface="Arial"/>
                        </a:rPr>
                        <a:t>    Partial Year Price Cap for Special Services for Docket No. R2013-10 equals 0.636 percent</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gridSpan="3">
                  <a:txBody>
                    <a:bodyPr/>
                    <a:lstStyle/>
                    <a:p>
                      <a:pPr algn="l" fontAlgn="b"/>
                      <a:r>
                        <a:rPr lang="en-US" sz="600" b="1" i="0" u="none" strike="noStrike">
                          <a:effectLst/>
                          <a:latin typeface="Arial"/>
                        </a:rPr>
                        <a:t>3/ Price Cap for Docket No. R2011-2</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gridSpan="7">
                  <a:txBody>
                    <a:bodyPr/>
                    <a:lstStyle/>
                    <a:p>
                      <a:pPr algn="l" fontAlgn="b"/>
                      <a:r>
                        <a:rPr lang="en-US" sz="600" b="1" i="0" u="none" strike="noStrike">
                          <a:effectLst/>
                          <a:latin typeface="Arial"/>
                        </a:rPr>
                        <a:t>8/ Price Cap for Docket No. R2015-4, Interim Unused Rate Adjustment Authority equals 0.281 percent</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gridSpan="5">
                  <a:txBody>
                    <a:bodyPr/>
                    <a:lstStyle/>
                    <a:p>
                      <a:pPr algn="l" fontAlgn="b"/>
                      <a:r>
                        <a:rPr lang="en-US" sz="600" b="1" i="0" u="none" strike="noStrike">
                          <a:effectLst/>
                          <a:latin typeface="Arial"/>
                        </a:rPr>
                        <a:t>4/ Partial Year Price Cap for Docket No. R2012-3 equals 2.133 percent</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gridSpan="7">
                  <a:txBody>
                    <a:bodyPr/>
                    <a:lstStyle/>
                    <a:p>
                      <a:pPr algn="l" fontAlgn="b"/>
                      <a:r>
                        <a:rPr lang="en-US" sz="600" b="1" i="0" u="none" strike="noStrike">
                          <a:effectLst/>
                          <a:latin typeface="Arial"/>
                        </a:rPr>
                        <a:t>9/ Partial Year Price Cap for First-Class Mail and Standard Mail for Docket No. R2016-2 equals 0.064 percent</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gridSpan="3">
                  <a:txBody>
                    <a:bodyPr/>
                    <a:lstStyle/>
                    <a:p>
                      <a:pPr algn="l" fontAlgn="b"/>
                      <a:r>
                        <a:rPr lang="en-US" sz="600" b="1" i="0" u="none" strike="noStrike">
                          <a:effectLst/>
                          <a:latin typeface="Arial"/>
                        </a:rPr>
                        <a:t>5/ Price Cap for Docket No. R2013-1</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gridSpan="7">
                  <a:txBody>
                    <a:bodyPr/>
                    <a:lstStyle/>
                    <a:p>
                      <a:pPr algn="l" fontAlgn="b"/>
                      <a:r>
                        <a:rPr lang="en-US" sz="600" b="1" i="0" u="none" strike="noStrike">
                          <a:effectLst/>
                          <a:latin typeface="Arial"/>
                        </a:rPr>
                        <a:t>10/ Partial Year Price Cap for First-Class Mail and Standard Mail for Docket No. R2016-5 equals 0.384 percent</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gridSpan="6">
                  <a:txBody>
                    <a:bodyPr/>
                    <a:lstStyle/>
                    <a:p>
                      <a:pPr algn="l" fontAlgn="b"/>
                      <a:r>
                        <a:rPr lang="en-US" sz="600" b="1" i="0" u="none" strike="noStrike">
                          <a:effectLst/>
                          <a:latin typeface="Arial"/>
                        </a:rPr>
                        <a:t>6/ Partial Year Price Cap for Special Services for Docket No. R2013-7 equals 1.053 percent</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75876">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900" b="0" i="0" u="none" strike="noStrike">
                        <a:effectLst/>
                        <a:latin typeface="Arial"/>
                      </a:endParaRPr>
                    </a:p>
                  </a:txBody>
                  <a:tcPr marL="6820" marR="6820" marT="6820" marB="0" anchor="b">
                    <a:lnL>
                      <a:noFill/>
                    </a:lnL>
                    <a:lnR>
                      <a:noFill/>
                    </a:lnR>
                    <a:lnT>
                      <a:noFill/>
                    </a:lnT>
                    <a:lnB>
                      <a:noFill/>
                    </a:lnB>
                  </a:tcPr>
                </a:tc>
              </a:tr>
              <a:tr h="141626">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6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1" i="0" u="none" strike="noStrike">
                        <a:effectLst/>
                        <a:latin typeface="Arial"/>
                      </a:endParaRPr>
                    </a:p>
                  </a:txBody>
                  <a:tcPr marL="6820" marR="6820" marT="6820" marB="0" anchor="b">
                    <a:lnL>
                      <a:noFill/>
                    </a:lnL>
                    <a:lnR>
                      <a:noFill/>
                    </a:lnR>
                    <a:lnT>
                      <a:noFill/>
                    </a:lnT>
                    <a:lnB>
                      <a:noFill/>
                    </a:lnB>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r>
              <a:tr h="166620">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gridSpan="13">
                  <a:txBody>
                    <a:bodyPr/>
                    <a:lstStyle/>
                    <a:p>
                      <a:pPr algn="ctr" fontAlgn="b"/>
                      <a:r>
                        <a:rPr lang="en-US" sz="800" b="1" i="0" u="none" strike="noStrike">
                          <a:effectLst/>
                          <a:latin typeface="Arial"/>
                        </a:rPr>
                        <a:t>Explanation of How "Change in CPI-U" is Calculated:</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r>
              <a:tr h="283254">
                <a:tc>
                  <a:txBody>
                    <a:bodyPr/>
                    <a:lstStyle/>
                    <a:p>
                      <a:pPr algn="l" fontAlgn="b"/>
                      <a:endParaRPr lang="en-US" sz="700" b="0" i="0" u="none" strike="noStrike">
                        <a:effectLst/>
                        <a:latin typeface="Arial"/>
                      </a:endParaRPr>
                    </a:p>
                  </a:txBody>
                  <a:tcPr marL="6820" marR="6820" marT="6820" marB="0" anchor="b">
                    <a:lnL>
                      <a:noFill/>
                    </a:lnL>
                    <a:lnR>
                      <a:noFill/>
                    </a:lnR>
                    <a:lnT>
                      <a:noFill/>
                    </a:lnT>
                    <a:lnB>
                      <a:noFill/>
                    </a:lnB>
                  </a:tcPr>
                </a:tc>
                <a:tc gridSpan="13">
                  <a:txBody>
                    <a:bodyPr/>
                    <a:lstStyle/>
                    <a:p>
                      <a:pPr algn="ctr" fontAlgn="b"/>
                      <a:r>
                        <a:rPr lang="en-US" sz="700" b="0" i="0" u="none" strike="noStrike">
                          <a:effectLst/>
                          <a:latin typeface="Arial"/>
                        </a:rPr>
                        <a:t>The Commission determines the price cap for any 12-month period by calculating the ratio of two 12-month CPI-U averages that are 12 months apart, subtracting one, and expressing the value as a percentage.  For a more detailed explanation of the calculation of the price cap please see 39 CFR §3010.21.</a:t>
                      </a:r>
                    </a:p>
                  </a:txBody>
                  <a:tcPr marL="6820" marR="6820" marT="68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dirty="0">
                        <a:effectLst/>
                        <a:latin typeface="Arial"/>
                      </a:endParaRPr>
                    </a:p>
                  </a:txBody>
                  <a:tcPr marL="6820" marR="6820" marT="6820" marB="0" anchor="b">
                    <a:lnL>
                      <a:noFill/>
                    </a:lnL>
                    <a:lnR>
                      <a:noFill/>
                    </a:lnR>
                    <a:lnT>
                      <a:noFill/>
                    </a:lnT>
                    <a:lnB>
                      <a:noFill/>
                    </a:lnB>
                  </a:tcPr>
                </a:tc>
              </a:tr>
            </a:tbl>
          </a:graphicData>
        </a:graphic>
      </p:graphicFrame>
    </p:spTree>
    <p:extLst>
      <p:ext uri="{BB962C8B-B14F-4D97-AF65-F5344CB8AC3E}">
        <p14:creationId xmlns:p14="http://schemas.microsoft.com/office/powerpoint/2010/main" val="492891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Compliance:</a:t>
            </a:r>
            <a:br>
              <a:rPr lang="en-US" sz="3200" dirty="0" smtClean="0"/>
            </a:br>
            <a:r>
              <a:rPr lang="en-US" sz="3200" dirty="0" smtClean="0"/>
              <a:t>Annual Compliance Determination</a:t>
            </a:r>
            <a:endParaRPr lang="en-US" sz="3200" dirty="0"/>
          </a:p>
        </p:txBody>
      </p:sp>
      <p:sp>
        <p:nvSpPr>
          <p:cNvPr id="3" name="Date Placeholder 2"/>
          <p:cNvSpPr>
            <a:spLocks noGrp="1"/>
          </p:cNvSpPr>
          <p:nvPr>
            <p:ph type="dt" sz="half" idx="10"/>
          </p:nvPr>
        </p:nvSpPr>
        <p:spPr>
          <a:xfrm>
            <a:off x="0" y="6629400"/>
            <a:ext cx="2133600" cy="228600"/>
          </a:xfrm>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11</a:t>
            </a:fld>
            <a:endParaRPr lang="en-US"/>
          </a:p>
        </p:txBody>
      </p:sp>
      <p:sp>
        <p:nvSpPr>
          <p:cNvPr id="6" name="Text Placeholder 5"/>
          <p:cNvSpPr>
            <a:spLocks noGrp="1"/>
          </p:cNvSpPr>
          <p:nvPr>
            <p:ph type="body" sz="quarter" idx="13"/>
          </p:nvPr>
        </p:nvSpPr>
        <p:spPr/>
        <p:txBody>
          <a:bodyPr numCol="1">
            <a:normAutofit/>
          </a:bodyPr>
          <a:lstStyle/>
          <a:p>
            <a:r>
              <a:rPr lang="en-US" dirty="0" smtClean="0"/>
              <a:t>On March 28, 2016, the Commission issued its FY 2015 Annual Compliance Determination</a:t>
            </a:r>
          </a:p>
          <a:p>
            <a:r>
              <a:rPr lang="en-US" dirty="0" smtClean="0"/>
              <a:t>This </a:t>
            </a:r>
            <a:r>
              <a:rPr lang="en-US" dirty="0"/>
              <a:t>report is issued by the Postal Regulatory Commission (PRC) in response to the Annual Compliance Report submitted by USPS to the PRC each fiscal year</a:t>
            </a:r>
          </a:p>
          <a:p>
            <a:r>
              <a:rPr lang="en-US" dirty="0"/>
              <a:t>PRC determines whether any price or fee in effect during the year under review was not in compliance with applicable provisions and whether any service standards were not met</a:t>
            </a:r>
          </a:p>
          <a:p>
            <a:endParaRPr lang="en-US" dirty="0" smtClean="0"/>
          </a:p>
        </p:txBody>
      </p:sp>
    </p:spTree>
    <p:extLst>
      <p:ext uri="{BB962C8B-B14F-4D97-AF65-F5344CB8AC3E}">
        <p14:creationId xmlns:p14="http://schemas.microsoft.com/office/powerpoint/2010/main" val="559100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a:t>
            </a:r>
            <a:br>
              <a:rPr lang="en-US" dirty="0" smtClean="0"/>
            </a:br>
            <a:r>
              <a:rPr lang="en-US" dirty="0" smtClean="0"/>
              <a:t>Annual Compliance Determination</a:t>
            </a:r>
            <a:endParaRPr lang="en-US" dirty="0"/>
          </a:p>
        </p:txBody>
      </p:sp>
      <p:sp>
        <p:nvSpPr>
          <p:cNvPr id="3" name="Date Placeholder 2"/>
          <p:cNvSpPr>
            <a:spLocks noGrp="1"/>
          </p:cNvSpPr>
          <p:nvPr>
            <p:ph type="dt" sz="half" idx="10"/>
          </p:nvPr>
        </p:nvSpPr>
        <p:spPr/>
        <p:txBody>
          <a:bodyPr/>
          <a:lstStyle/>
          <a:p>
            <a:r>
              <a:rPr lang="en-US" smtClean="0">
                <a:solidFill>
                  <a:prstClr val="white"/>
                </a:solidFill>
              </a:rPr>
              <a:t>10/19/2016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smtClean="0">
                <a:solidFill>
                  <a:prstClr val="white"/>
                </a:solidFill>
              </a:rPr>
              <a:t>VIEWS OF 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12</a:t>
            </a:fld>
            <a:endParaRPr lang="en-US">
              <a:solidFill>
                <a:prstClr val="white"/>
              </a:solidFill>
            </a:endParaRPr>
          </a:p>
        </p:txBody>
      </p:sp>
      <p:sp>
        <p:nvSpPr>
          <p:cNvPr id="6" name="Text Placeholder 5"/>
          <p:cNvSpPr>
            <a:spLocks noGrp="1"/>
          </p:cNvSpPr>
          <p:nvPr>
            <p:ph type="body" sz="quarter" idx="13"/>
          </p:nvPr>
        </p:nvSpPr>
        <p:spPr/>
        <p:txBody>
          <a:bodyPr numCol="1">
            <a:normAutofit fontScale="85000" lnSpcReduction="20000"/>
          </a:bodyPr>
          <a:lstStyle/>
          <a:p>
            <a:pPr marL="0" indent="0">
              <a:buNone/>
            </a:pPr>
            <a:r>
              <a:rPr lang="en-US" sz="4500" dirty="0" smtClean="0"/>
              <a:t>Principal Findings for FY 2015 include:</a:t>
            </a:r>
          </a:p>
          <a:p>
            <a:r>
              <a:rPr lang="en-US" sz="3200" dirty="0">
                <a:solidFill>
                  <a:srgbClr val="FF0000"/>
                </a:solidFill>
              </a:rPr>
              <a:t>The majority of products failed to meet service performance targets for FY 2015. </a:t>
            </a:r>
            <a:endParaRPr lang="en-US" sz="3200" dirty="0" smtClean="0">
              <a:solidFill>
                <a:srgbClr val="FF0000"/>
              </a:solidFill>
            </a:endParaRPr>
          </a:p>
          <a:p>
            <a:r>
              <a:rPr lang="en-US" sz="3200" dirty="0" smtClean="0">
                <a:solidFill>
                  <a:srgbClr val="FF0000"/>
                </a:solidFill>
              </a:rPr>
              <a:t>Service </a:t>
            </a:r>
            <a:r>
              <a:rPr lang="en-US" sz="3200" dirty="0">
                <a:solidFill>
                  <a:srgbClr val="FF0000"/>
                </a:solidFill>
              </a:rPr>
              <a:t>performance results for all First-Class Mail products did not meet their </a:t>
            </a:r>
            <a:r>
              <a:rPr lang="en-US" sz="3200" dirty="0" smtClean="0">
                <a:solidFill>
                  <a:srgbClr val="FF0000"/>
                </a:solidFill>
              </a:rPr>
              <a:t>targets</a:t>
            </a:r>
          </a:p>
          <a:p>
            <a:pPr lvl="1"/>
            <a:r>
              <a:rPr lang="en-US" dirty="0" smtClean="0"/>
              <a:t>The </a:t>
            </a:r>
            <a:r>
              <a:rPr lang="en-US" dirty="0"/>
              <a:t>Commission determined that First-Class Mail Single-Piece Letters/Postcards were not in compliance in FY 2015, and </a:t>
            </a:r>
            <a:r>
              <a:rPr lang="en-US" dirty="0" smtClean="0"/>
              <a:t>directed </a:t>
            </a:r>
            <a:r>
              <a:rPr lang="en-US" dirty="0"/>
              <a:t>the Postal Service to improve service performance and provide a comprehensive plan within 90 </a:t>
            </a:r>
            <a:r>
              <a:rPr lang="en-US" dirty="0" smtClean="0"/>
              <a:t>days</a:t>
            </a:r>
          </a:p>
          <a:p>
            <a:r>
              <a:rPr lang="en-US" sz="3200" dirty="0">
                <a:solidFill>
                  <a:srgbClr val="FF0000"/>
                </a:solidFill>
              </a:rPr>
              <a:t>Seven </a:t>
            </a:r>
            <a:r>
              <a:rPr lang="en-US" sz="3200" dirty="0" err="1">
                <a:solidFill>
                  <a:srgbClr val="FF0000"/>
                </a:solidFill>
              </a:rPr>
              <a:t>noncompensatory</a:t>
            </a:r>
            <a:r>
              <a:rPr lang="en-US" sz="3200" dirty="0">
                <a:solidFill>
                  <a:srgbClr val="FF0000"/>
                </a:solidFill>
              </a:rPr>
              <a:t> Market Dominant products are identified</a:t>
            </a:r>
            <a:r>
              <a:rPr lang="en-US" sz="3200" dirty="0"/>
              <a:t>: Periodicals In-County, Periodicals Outside County, Standard Flats, Standard Parcels, Media Mail/Library Mail, Inbound Letter Post, and Stamp Fulfillment Services</a:t>
            </a:r>
            <a:endParaRPr lang="en-US" sz="3200" dirty="0" smtClean="0"/>
          </a:p>
        </p:txBody>
      </p:sp>
    </p:spTree>
    <p:extLst>
      <p:ext uri="{BB962C8B-B14F-4D97-AF65-F5344CB8AC3E}">
        <p14:creationId xmlns:p14="http://schemas.microsoft.com/office/powerpoint/2010/main" val="477514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a:t>
            </a:r>
            <a:br>
              <a:rPr lang="en-US" dirty="0" smtClean="0"/>
            </a:br>
            <a:r>
              <a:rPr lang="en-US" dirty="0" smtClean="0"/>
              <a:t>Annual Compliance Determination</a:t>
            </a:r>
            <a:endParaRPr lang="en-US" dirty="0"/>
          </a:p>
        </p:txBody>
      </p:sp>
      <p:sp>
        <p:nvSpPr>
          <p:cNvPr id="3" name="Date Placeholder 2"/>
          <p:cNvSpPr>
            <a:spLocks noGrp="1"/>
          </p:cNvSpPr>
          <p:nvPr>
            <p:ph type="dt" sz="half" idx="10"/>
          </p:nvPr>
        </p:nvSpPr>
        <p:spPr/>
        <p:txBody>
          <a:bodyPr/>
          <a:lstStyle/>
          <a:p>
            <a:r>
              <a:rPr lang="en-US" smtClean="0">
                <a:solidFill>
                  <a:prstClr val="white"/>
                </a:solidFill>
              </a:rPr>
              <a:t>10/19/2016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smtClean="0">
                <a:solidFill>
                  <a:prstClr val="white"/>
                </a:solidFill>
              </a:rPr>
              <a:t>VIEWS OF 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13</a:t>
            </a:fld>
            <a:endParaRPr lang="en-US">
              <a:solidFill>
                <a:prstClr val="white"/>
              </a:solidFill>
            </a:endParaRPr>
          </a:p>
        </p:txBody>
      </p:sp>
      <p:sp>
        <p:nvSpPr>
          <p:cNvPr id="6" name="Text Placeholder 5"/>
          <p:cNvSpPr>
            <a:spLocks noGrp="1"/>
          </p:cNvSpPr>
          <p:nvPr>
            <p:ph type="body" sz="quarter" idx="13"/>
          </p:nvPr>
        </p:nvSpPr>
        <p:spPr/>
        <p:txBody>
          <a:bodyPr numCol="1">
            <a:normAutofit fontScale="70000" lnSpcReduction="20000"/>
          </a:bodyPr>
          <a:lstStyle/>
          <a:p>
            <a:pPr marL="0" indent="0">
              <a:buNone/>
            </a:pPr>
            <a:r>
              <a:rPr lang="en-US" sz="4500" dirty="0" smtClean="0"/>
              <a:t>Principal Findings for FY 2015, continued:</a:t>
            </a:r>
          </a:p>
          <a:p>
            <a:r>
              <a:rPr lang="en-US" sz="3200" dirty="0"/>
              <a:t>Revenues for six competitive products: Priority Mail Contract 135; Parcel Return Service Contract 8; International Money Transfer Service (IMTS)—Inbound; IMTS—Outbound; Inbound Parcel Post (at UPU rates); and Inbound Air Parcel Post (at non-UPU rates) </a:t>
            </a:r>
            <a:r>
              <a:rPr lang="en-US" sz="3200" dirty="0">
                <a:solidFill>
                  <a:srgbClr val="FF0000"/>
                </a:solidFill>
              </a:rPr>
              <a:t>failed to cover attributable cost and therefore did not comply with section 3633(a)(2). The Commission </a:t>
            </a:r>
            <a:r>
              <a:rPr lang="en-US" sz="3200" dirty="0" smtClean="0">
                <a:solidFill>
                  <a:srgbClr val="FF0000"/>
                </a:solidFill>
              </a:rPr>
              <a:t>directed </a:t>
            </a:r>
            <a:r>
              <a:rPr lang="en-US" sz="3200" dirty="0">
                <a:solidFill>
                  <a:srgbClr val="FF0000"/>
                </a:solidFill>
              </a:rPr>
              <a:t>the Postal Service to take corrective action</a:t>
            </a:r>
            <a:r>
              <a:rPr lang="en-US" sz="3200" dirty="0" smtClean="0">
                <a:solidFill>
                  <a:srgbClr val="FF0000"/>
                </a:solidFill>
              </a:rPr>
              <a:t>.</a:t>
            </a:r>
          </a:p>
          <a:p>
            <a:r>
              <a:rPr lang="en-US" sz="3200" dirty="0">
                <a:solidFill>
                  <a:srgbClr val="FF0000"/>
                </a:solidFill>
              </a:rPr>
              <a:t>This year’s review of </a:t>
            </a:r>
            <a:r>
              <a:rPr lang="en-US" sz="3200" dirty="0" smtClean="0">
                <a:solidFill>
                  <a:srgbClr val="FF0000"/>
                </a:solidFill>
              </a:rPr>
              <a:t>flat-shaped mail </a:t>
            </a:r>
            <a:r>
              <a:rPr lang="en-US" sz="3200" dirty="0">
                <a:solidFill>
                  <a:srgbClr val="FF0000"/>
                </a:solidFill>
              </a:rPr>
              <a:t>shows results for these products remained substantially below their targets, and in all but one case, the performance results </a:t>
            </a:r>
            <a:r>
              <a:rPr lang="en-US" sz="3200" dirty="0" smtClean="0">
                <a:solidFill>
                  <a:srgbClr val="FF0000"/>
                </a:solidFill>
              </a:rPr>
              <a:t>declined</a:t>
            </a:r>
            <a:endParaRPr lang="en-US" sz="3200" dirty="0"/>
          </a:p>
          <a:p>
            <a:r>
              <a:rPr lang="en-US" sz="3200" dirty="0" smtClean="0">
                <a:solidFill>
                  <a:srgbClr val="FF0000"/>
                </a:solidFill>
              </a:rPr>
              <a:t>In </a:t>
            </a:r>
            <a:r>
              <a:rPr lang="en-US" sz="3200" dirty="0">
                <a:solidFill>
                  <a:srgbClr val="FF0000"/>
                </a:solidFill>
              </a:rPr>
              <a:t>FY 2015 the attributable costs of two products consisting of flats, Outside County Periodicals and Standard Mail Flats, combined to exceed revenues by over $1 billion.</a:t>
            </a:r>
            <a:endParaRPr lang="en-US" sz="3200" dirty="0" smtClean="0">
              <a:solidFill>
                <a:srgbClr val="FF0000"/>
              </a:solidFill>
            </a:endParaRPr>
          </a:p>
        </p:txBody>
      </p:sp>
    </p:spTree>
    <p:extLst>
      <p:ext uri="{BB962C8B-B14F-4D97-AF65-F5344CB8AC3E}">
        <p14:creationId xmlns:p14="http://schemas.microsoft.com/office/powerpoint/2010/main" val="630372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 </a:t>
            </a:r>
            <a:br>
              <a:rPr lang="en-US" dirty="0" smtClean="0"/>
            </a:br>
            <a:r>
              <a:rPr lang="en-US" dirty="0" smtClean="0"/>
              <a:t>Financial Analysis Report</a:t>
            </a:r>
            <a:endParaRPr lang="en-US" dirty="0"/>
          </a:p>
        </p:txBody>
      </p:sp>
      <p:sp>
        <p:nvSpPr>
          <p:cNvPr id="3" name="Date Placeholder 2"/>
          <p:cNvSpPr>
            <a:spLocks noGrp="1"/>
          </p:cNvSpPr>
          <p:nvPr>
            <p:ph type="dt" sz="half" idx="10"/>
          </p:nvPr>
        </p:nvSpPr>
        <p:spPr/>
        <p:txBody>
          <a:bodyPr/>
          <a:lstStyle/>
          <a:p>
            <a:r>
              <a:rPr lang="en-US" smtClean="0">
                <a:solidFill>
                  <a:prstClr val="white"/>
                </a:solidFill>
              </a:rPr>
              <a:t>10/19/2016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a:t>
            </a:r>
            <a:r>
              <a:rPr lang="en-US" dirty="0" smtClean="0">
                <a:solidFill>
                  <a:prstClr val="white"/>
                </a:solidFill>
              </a:rPr>
              <a:t>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14</a:t>
            </a:fld>
            <a:endParaRPr lang="en-US">
              <a:solidFill>
                <a:prstClr val="white"/>
              </a:solidFill>
            </a:endParaRPr>
          </a:p>
        </p:txBody>
      </p:sp>
      <p:sp>
        <p:nvSpPr>
          <p:cNvPr id="6" name="Text Placeholder 5"/>
          <p:cNvSpPr>
            <a:spLocks noGrp="1"/>
          </p:cNvSpPr>
          <p:nvPr>
            <p:ph type="body" sz="quarter" idx="13"/>
          </p:nvPr>
        </p:nvSpPr>
        <p:spPr>
          <a:xfrm>
            <a:off x="457200" y="1600200"/>
            <a:ext cx="8229600" cy="4724400"/>
          </a:xfrm>
        </p:spPr>
        <p:txBody>
          <a:bodyPr numCol="1">
            <a:normAutofit/>
          </a:bodyPr>
          <a:lstStyle/>
          <a:p>
            <a:r>
              <a:rPr lang="en-US" sz="3600" dirty="0" smtClean="0"/>
              <a:t>Separated </a:t>
            </a:r>
            <a:r>
              <a:rPr lang="en-US" sz="3600" dirty="0"/>
              <a:t>from the ACD for the </a:t>
            </a:r>
            <a:r>
              <a:rPr lang="en-US" sz="3600" dirty="0" smtClean="0"/>
              <a:t>third consecutive year </a:t>
            </a:r>
            <a:r>
              <a:rPr lang="en-US" sz="3600" dirty="0"/>
              <a:t>for greater clarity and transparency </a:t>
            </a:r>
            <a:endParaRPr lang="en-US" sz="3600" dirty="0" smtClean="0"/>
          </a:p>
          <a:p>
            <a:r>
              <a:rPr lang="en-US" sz="3600" dirty="0" smtClean="0"/>
              <a:t>Includes </a:t>
            </a:r>
            <a:r>
              <a:rPr lang="en-US" sz="3600" dirty="0"/>
              <a:t>a more in-depth discussion of the cost savings the Postal Service has generated, the financial impact of the various classes of mail, and a review of its assets and liabilities</a:t>
            </a:r>
          </a:p>
          <a:p>
            <a:pPr marL="0" indent="0">
              <a:buNone/>
            </a:pPr>
            <a:endParaRPr lang="en-US" sz="3200" dirty="0" smtClean="0"/>
          </a:p>
        </p:txBody>
      </p:sp>
    </p:spTree>
    <p:extLst>
      <p:ext uri="{BB962C8B-B14F-4D97-AF65-F5344CB8AC3E}">
        <p14:creationId xmlns:p14="http://schemas.microsoft.com/office/powerpoint/2010/main" val="3243654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 </a:t>
            </a:r>
            <a:br>
              <a:rPr lang="en-US" dirty="0" smtClean="0"/>
            </a:br>
            <a:r>
              <a:rPr lang="en-US" dirty="0" smtClean="0"/>
              <a:t>Financial Analysis Report</a:t>
            </a:r>
            <a:endParaRPr lang="en-US" dirty="0"/>
          </a:p>
        </p:txBody>
      </p:sp>
      <p:sp>
        <p:nvSpPr>
          <p:cNvPr id="3" name="Date Placeholder 2"/>
          <p:cNvSpPr>
            <a:spLocks noGrp="1"/>
          </p:cNvSpPr>
          <p:nvPr>
            <p:ph type="dt" sz="half" idx="10"/>
          </p:nvPr>
        </p:nvSpPr>
        <p:spPr/>
        <p:txBody>
          <a:bodyPr/>
          <a:lstStyle/>
          <a:p>
            <a:r>
              <a:rPr lang="en-US" smtClean="0">
                <a:solidFill>
                  <a:prstClr val="white"/>
                </a:solidFill>
              </a:rPr>
              <a:t>10/19/2016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a:t>
            </a:r>
            <a:r>
              <a:rPr lang="en-US" dirty="0" smtClean="0">
                <a:solidFill>
                  <a:prstClr val="white"/>
                </a:solidFill>
              </a:rPr>
              <a:t>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15</a:t>
            </a:fld>
            <a:endParaRPr lang="en-US">
              <a:solidFill>
                <a:prstClr val="white"/>
              </a:solidFill>
            </a:endParaRPr>
          </a:p>
        </p:txBody>
      </p:sp>
      <p:sp>
        <p:nvSpPr>
          <p:cNvPr id="6" name="Text Placeholder 5"/>
          <p:cNvSpPr>
            <a:spLocks noGrp="1"/>
          </p:cNvSpPr>
          <p:nvPr>
            <p:ph type="body" sz="quarter" idx="13"/>
          </p:nvPr>
        </p:nvSpPr>
        <p:spPr>
          <a:xfrm>
            <a:off x="457200" y="1600200"/>
            <a:ext cx="8229600" cy="4724400"/>
          </a:xfrm>
        </p:spPr>
        <p:txBody>
          <a:bodyPr numCol="1">
            <a:normAutofit fontScale="77500" lnSpcReduction="20000"/>
          </a:bodyPr>
          <a:lstStyle/>
          <a:p>
            <a:pPr marL="0" indent="0">
              <a:buNone/>
            </a:pPr>
            <a:r>
              <a:rPr lang="en-US" sz="3400" dirty="0" smtClean="0"/>
              <a:t>Findings include:</a:t>
            </a:r>
          </a:p>
          <a:p>
            <a:r>
              <a:rPr lang="en-US" sz="3400" dirty="0"/>
              <a:t> At the end of FY 2015, the Postal Service’s total liabilities exceeded the total value of its assets by $50.4 billion. This results from several years of net operating losses starting in FY 2007. </a:t>
            </a:r>
            <a:endParaRPr lang="en-US" sz="3400" dirty="0" smtClean="0"/>
          </a:p>
          <a:p>
            <a:r>
              <a:rPr lang="en-US" sz="3400" dirty="0" smtClean="0"/>
              <a:t>Although </a:t>
            </a:r>
            <a:r>
              <a:rPr lang="en-US" sz="3400" dirty="0"/>
              <a:t>FY 2014 and FY 2015 had a net operating income, the slow replacement of fully depreciated capital assets and substantial personnel related liabilities also contributed to this high net deficiency. </a:t>
            </a:r>
            <a:endParaRPr lang="en-US" sz="3400" dirty="0" smtClean="0"/>
          </a:p>
          <a:p>
            <a:r>
              <a:rPr lang="en-US" sz="3400" dirty="0"/>
              <a:t>Total liabilities increased by $6.8 billion dollars, mainly due to the Postal Service’s non-payment of its RHBF statutory obligation and increases in workers’ compensation liability.</a:t>
            </a:r>
            <a:endParaRPr lang="en-US" sz="3200" dirty="0" smtClean="0"/>
          </a:p>
        </p:txBody>
      </p:sp>
    </p:spTree>
    <p:extLst>
      <p:ext uri="{BB962C8B-B14F-4D97-AF65-F5344CB8AC3E}">
        <p14:creationId xmlns:p14="http://schemas.microsoft.com/office/powerpoint/2010/main" val="2528283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 </a:t>
            </a:r>
            <a:br>
              <a:rPr lang="en-US" dirty="0" smtClean="0"/>
            </a:br>
            <a:r>
              <a:rPr lang="en-US" dirty="0" smtClean="0"/>
              <a:t>Financial Analysis Report</a:t>
            </a:r>
            <a:endParaRPr lang="en-US" dirty="0"/>
          </a:p>
        </p:txBody>
      </p:sp>
      <p:sp>
        <p:nvSpPr>
          <p:cNvPr id="3" name="Date Placeholder 2"/>
          <p:cNvSpPr>
            <a:spLocks noGrp="1"/>
          </p:cNvSpPr>
          <p:nvPr>
            <p:ph type="dt" sz="half" idx="10"/>
          </p:nvPr>
        </p:nvSpPr>
        <p:spPr/>
        <p:txBody>
          <a:bodyPr/>
          <a:lstStyle/>
          <a:p>
            <a:r>
              <a:rPr lang="en-US" smtClean="0">
                <a:solidFill>
                  <a:prstClr val="white"/>
                </a:solidFill>
              </a:rPr>
              <a:t>10/19/2016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a:t>
            </a:r>
            <a:r>
              <a:rPr lang="en-US" dirty="0" smtClean="0">
                <a:solidFill>
                  <a:prstClr val="white"/>
                </a:solidFill>
              </a:rPr>
              <a:t>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16</a:t>
            </a:fld>
            <a:endParaRPr lang="en-US">
              <a:solidFill>
                <a:prstClr val="white"/>
              </a:solidFill>
            </a:endParaRPr>
          </a:p>
        </p:txBody>
      </p:sp>
      <p:sp>
        <p:nvSpPr>
          <p:cNvPr id="6" name="Text Placeholder 5"/>
          <p:cNvSpPr>
            <a:spLocks noGrp="1"/>
          </p:cNvSpPr>
          <p:nvPr>
            <p:ph type="body" sz="quarter" idx="13"/>
          </p:nvPr>
        </p:nvSpPr>
        <p:spPr>
          <a:xfrm>
            <a:off x="457200" y="1600200"/>
            <a:ext cx="8229600" cy="4724400"/>
          </a:xfrm>
        </p:spPr>
        <p:txBody>
          <a:bodyPr numCol="1">
            <a:normAutofit fontScale="92500" lnSpcReduction="10000"/>
          </a:bodyPr>
          <a:lstStyle/>
          <a:p>
            <a:r>
              <a:rPr lang="en-US" sz="3400" dirty="0"/>
              <a:t>In FY 2015, the Postal Service generated its second consecutive annual </a:t>
            </a:r>
            <a:r>
              <a:rPr lang="en-US" sz="3400"/>
              <a:t>net </a:t>
            </a:r>
            <a:r>
              <a:rPr lang="en-US" sz="3400" smtClean="0"/>
              <a:t>“operating” income</a:t>
            </a:r>
          </a:p>
          <a:p>
            <a:r>
              <a:rPr lang="en-US" sz="3400" dirty="0" smtClean="0"/>
              <a:t>Negative </a:t>
            </a:r>
            <a:r>
              <a:rPr lang="en-US" sz="3400" dirty="0"/>
              <a:t>net worth indicates that the Postal Service has spent both its initial capital and the debt borrowed from the Federal Financing Bank. Simply put, its debts are no longer secured by its assets</a:t>
            </a:r>
            <a:r>
              <a:rPr lang="en-US" sz="3400" dirty="0" smtClean="0"/>
              <a:t>.</a:t>
            </a:r>
          </a:p>
          <a:p>
            <a:r>
              <a:rPr lang="en-US" sz="3400" dirty="0" smtClean="0"/>
              <a:t>The </a:t>
            </a:r>
            <a:r>
              <a:rPr lang="en-US" sz="3400" dirty="0"/>
              <a:t>Postal Service has no further access to borrowing under current </a:t>
            </a:r>
            <a:r>
              <a:rPr lang="en-US" sz="3400" dirty="0" smtClean="0"/>
              <a:t>law</a:t>
            </a:r>
            <a:endParaRPr lang="en-US" sz="3400" dirty="0"/>
          </a:p>
          <a:p>
            <a:pPr marL="0" indent="0">
              <a:buNone/>
            </a:pPr>
            <a:endParaRPr lang="en-US" sz="3200" dirty="0" smtClean="0"/>
          </a:p>
        </p:txBody>
      </p:sp>
    </p:spTree>
    <p:extLst>
      <p:ext uri="{BB962C8B-B14F-4D97-AF65-F5344CB8AC3E}">
        <p14:creationId xmlns:p14="http://schemas.microsoft.com/office/powerpoint/2010/main" val="997886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17</a:t>
            </a:fld>
            <a:endParaRPr lang="en-US"/>
          </a:p>
        </p:txBody>
      </p:sp>
      <p:sp>
        <p:nvSpPr>
          <p:cNvPr id="6" name="Text Placeholder 5"/>
          <p:cNvSpPr>
            <a:spLocks noGrp="1"/>
          </p:cNvSpPr>
          <p:nvPr>
            <p:ph type="body" sz="quarter" idx="13"/>
          </p:nvPr>
        </p:nvSpPr>
        <p:spPr/>
        <p:txBody>
          <a:bodyPr>
            <a:normAutofit/>
          </a:bodyPr>
          <a:lstStyle/>
          <a:p>
            <a:r>
              <a:rPr lang="en-US" dirty="0" smtClean="0"/>
              <a:t>The Postal Regulatory Commission has provided its Views </a:t>
            </a:r>
            <a:r>
              <a:rPr lang="en-US" dirty="0"/>
              <a:t>as required </a:t>
            </a:r>
            <a:r>
              <a:rPr lang="en-US" dirty="0" smtClean="0"/>
              <a:t>under 39 </a:t>
            </a:r>
            <a:r>
              <a:rPr lang="en-US" dirty="0"/>
              <a:t>U.S.C. § 407(c</a:t>
            </a:r>
            <a:r>
              <a:rPr lang="en-US" dirty="0" smtClean="0"/>
              <a:t>) to the U.S. Department of State regarding the compliance of </a:t>
            </a:r>
            <a:r>
              <a:rPr lang="en-US" dirty="0"/>
              <a:t>UPU proposed rates with </a:t>
            </a:r>
            <a:r>
              <a:rPr lang="en-US" dirty="0" smtClean="0"/>
              <a:t>the standards and criteria under 39 </a:t>
            </a:r>
            <a:r>
              <a:rPr lang="en-US" dirty="0"/>
              <a:t>U.S.C. § 3622 </a:t>
            </a:r>
            <a:endParaRPr lang="en-US" dirty="0" smtClean="0"/>
          </a:p>
          <a:p>
            <a:r>
              <a:rPr lang="en-US" dirty="0" smtClean="0"/>
              <a:t>The Commission must weigh the proposed rates against the nine objectives and 14 factors in § 3622, among other things, to determine compliance</a:t>
            </a:r>
          </a:p>
        </p:txBody>
      </p:sp>
    </p:spTree>
    <p:extLst>
      <p:ext uri="{BB962C8B-B14F-4D97-AF65-F5344CB8AC3E}">
        <p14:creationId xmlns:p14="http://schemas.microsoft.com/office/powerpoint/2010/main" val="84851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18</a:t>
            </a:fld>
            <a:endParaRPr lang="en-US"/>
          </a:p>
        </p:txBody>
      </p:sp>
      <p:sp>
        <p:nvSpPr>
          <p:cNvPr id="6" name="Text Placeholder 5"/>
          <p:cNvSpPr>
            <a:spLocks noGrp="1"/>
          </p:cNvSpPr>
          <p:nvPr>
            <p:ph type="body" sz="quarter" idx="13"/>
          </p:nvPr>
        </p:nvSpPr>
        <p:spPr/>
        <p:txBody>
          <a:bodyPr>
            <a:normAutofit/>
          </a:bodyPr>
          <a:lstStyle/>
          <a:p>
            <a:r>
              <a:rPr lang="en-US" dirty="0" smtClean="0"/>
              <a:t>The </a:t>
            </a:r>
            <a:r>
              <a:rPr lang="en-US" dirty="0"/>
              <a:t>Commission reached no majority view </a:t>
            </a:r>
            <a:r>
              <a:rPr lang="en-US" dirty="0" smtClean="0"/>
              <a:t>(tied vote 2-2) as </a:t>
            </a:r>
            <a:r>
              <a:rPr lang="en-US" dirty="0"/>
              <a:t>to whether or not </a:t>
            </a:r>
            <a:r>
              <a:rPr lang="en-US" dirty="0" smtClean="0"/>
              <a:t>the </a:t>
            </a:r>
            <a:r>
              <a:rPr lang="en-US" dirty="0"/>
              <a:t>five proposals to amend rates for Inbound Letter Post were </a:t>
            </a:r>
            <a:r>
              <a:rPr lang="en-US" dirty="0" smtClean="0"/>
              <a:t>consistent with applicable standards and criteria.</a:t>
            </a:r>
          </a:p>
          <a:p>
            <a:r>
              <a:rPr lang="en-US" dirty="0" smtClean="0"/>
              <a:t>I provided </a:t>
            </a:r>
            <a:r>
              <a:rPr lang="en-US" dirty="0"/>
              <a:t>my separate views as to why I believe these five rate proposals are not consistent with the applicable standards and criteria established by the Commission.</a:t>
            </a:r>
          </a:p>
        </p:txBody>
      </p:sp>
    </p:spTree>
    <p:extLst>
      <p:ext uri="{BB962C8B-B14F-4D97-AF65-F5344CB8AC3E}">
        <p14:creationId xmlns:p14="http://schemas.microsoft.com/office/powerpoint/2010/main" val="4278794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19</a:t>
            </a:fld>
            <a:endParaRPr lang="en-US"/>
          </a:p>
        </p:txBody>
      </p:sp>
      <p:sp>
        <p:nvSpPr>
          <p:cNvPr id="6" name="Text Placeholder 5"/>
          <p:cNvSpPr>
            <a:spLocks noGrp="1"/>
          </p:cNvSpPr>
          <p:nvPr>
            <p:ph type="body" sz="quarter" idx="13"/>
          </p:nvPr>
        </p:nvSpPr>
        <p:spPr/>
        <p:txBody>
          <a:bodyPr>
            <a:normAutofit lnSpcReduction="10000"/>
          </a:bodyPr>
          <a:lstStyle/>
          <a:p>
            <a:r>
              <a:rPr lang="en-US" i="1" dirty="0"/>
              <a:t>It appears sure to me that despite years of Postal Service efforts and Commission concern in addressing the plain inequities that exist in the present UPU rate setting approach, meaningful systematic reform at the UPU level appears no nearer at hand today than it was eight or even four years past.</a:t>
            </a:r>
          </a:p>
          <a:p>
            <a:r>
              <a:rPr lang="en-US" i="1" dirty="0">
                <a:solidFill>
                  <a:srgbClr val="FF0000"/>
                </a:solidFill>
              </a:rPr>
              <a:t>For me, the notion that today the American consumer can find online the same item delivered from overseas at a rate significantly less than from, say Dallas, speaks powerfully to this fundamental injustice.</a:t>
            </a:r>
          </a:p>
          <a:p>
            <a:endParaRPr lang="en-US" dirty="0"/>
          </a:p>
        </p:txBody>
      </p:sp>
    </p:spTree>
    <p:extLst>
      <p:ext uri="{BB962C8B-B14F-4D97-AF65-F5344CB8AC3E}">
        <p14:creationId xmlns:p14="http://schemas.microsoft.com/office/powerpoint/2010/main" val="230570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Contents</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a:t>
            </a:fld>
            <a:endParaRPr lang="en-US"/>
          </a:p>
        </p:txBody>
      </p:sp>
      <p:sp>
        <p:nvSpPr>
          <p:cNvPr id="6" name="Text Placeholder 5"/>
          <p:cNvSpPr>
            <a:spLocks noGrp="1"/>
          </p:cNvSpPr>
          <p:nvPr>
            <p:ph type="body" sz="quarter" idx="13"/>
          </p:nvPr>
        </p:nvSpPr>
        <p:spPr>
          <a:xfrm>
            <a:off x="457200" y="1447800"/>
            <a:ext cx="8229600" cy="5257800"/>
          </a:xfrm>
        </p:spPr>
        <p:txBody>
          <a:bodyPr numCol="2">
            <a:normAutofit/>
          </a:bodyPr>
          <a:lstStyle/>
          <a:p>
            <a:pPr marL="0" indent="0">
              <a:buNone/>
            </a:pPr>
            <a:r>
              <a:rPr lang="en-US" sz="2000" dirty="0" smtClean="0"/>
              <a:t>The Postal Regulatory Commission</a:t>
            </a:r>
          </a:p>
          <a:p>
            <a:pPr marL="0" indent="0">
              <a:buNone/>
            </a:pPr>
            <a:r>
              <a:rPr lang="en-US" sz="2000" dirty="0" smtClean="0"/>
              <a:t>PRC Strategic Plan</a:t>
            </a:r>
          </a:p>
          <a:p>
            <a:pPr marL="0" indent="0">
              <a:buNone/>
            </a:pPr>
            <a:r>
              <a:rPr lang="en-US" sz="2000" dirty="0" smtClean="0"/>
              <a:t>Postal Pricing for 2017</a:t>
            </a:r>
          </a:p>
          <a:p>
            <a:pPr marL="0" indent="0">
              <a:buNone/>
            </a:pPr>
            <a:r>
              <a:rPr lang="en-US" sz="2000" dirty="0" smtClean="0"/>
              <a:t>Exigent </a:t>
            </a:r>
            <a:r>
              <a:rPr lang="en-US" sz="2000" dirty="0"/>
              <a:t>Rate </a:t>
            </a:r>
            <a:r>
              <a:rPr lang="en-US" sz="2000" dirty="0" smtClean="0"/>
              <a:t>Case Status</a:t>
            </a:r>
            <a:endParaRPr lang="en-US" sz="2000" dirty="0"/>
          </a:p>
          <a:p>
            <a:pPr marL="0" indent="0">
              <a:buNone/>
            </a:pPr>
            <a:r>
              <a:rPr lang="en-US" sz="2000" dirty="0"/>
              <a:t>Latest CPI-U Price Cap Authority</a:t>
            </a:r>
          </a:p>
          <a:p>
            <a:pPr marL="0" indent="0">
              <a:buNone/>
            </a:pPr>
            <a:r>
              <a:rPr lang="en-US" sz="2000" dirty="0" smtClean="0"/>
              <a:t>Compliance</a:t>
            </a:r>
          </a:p>
          <a:p>
            <a:r>
              <a:rPr lang="en-US" sz="2000" dirty="0" smtClean="0"/>
              <a:t>FY2015 Annual Compliance Determination</a:t>
            </a:r>
          </a:p>
          <a:p>
            <a:r>
              <a:rPr lang="en-US" sz="2000" dirty="0" smtClean="0"/>
              <a:t>Separate Financial Analysis</a:t>
            </a:r>
          </a:p>
          <a:p>
            <a:pPr marL="0" indent="0">
              <a:buNone/>
            </a:pPr>
            <a:r>
              <a:rPr lang="en-US" sz="2000" dirty="0" smtClean="0"/>
              <a:t>Universal Postal Union Views</a:t>
            </a:r>
          </a:p>
          <a:p>
            <a:pPr marL="0" indent="0">
              <a:buNone/>
            </a:pPr>
            <a:r>
              <a:rPr lang="en-US" sz="2000" dirty="0" smtClean="0"/>
              <a:t>UPS Proposals 1&amp;2</a:t>
            </a:r>
          </a:p>
          <a:p>
            <a:pPr marL="0" indent="0">
              <a:buNone/>
            </a:pPr>
            <a:r>
              <a:rPr lang="en-US" sz="2000" dirty="0" smtClean="0"/>
              <a:t>Proposal 13</a:t>
            </a:r>
          </a:p>
          <a:p>
            <a:pPr marL="0" indent="0">
              <a:buNone/>
            </a:pPr>
            <a:r>
              <a:rPr lang="en-US" sz="2000" dirty="0" smtClean="0"/>
              <a:t>First Class Mail Parcels</a:t>
            </a:r>
          </a:p>
          <a:p>
            <a:pPr marL="0" indent="0">
              <a:buNone/>
            </a:pPr>
            <a:r>
              <a:rPr lang="en-US" sz="2000" dirty="0"/>
              <a:t>Latest Tech Credit Promotions</a:t>
            </a:r>
          </a:p>
          <a:p>
            <a:pPr marL="0" indent="0">
              <a:buNone/>
            </a:pPr>
            <a:r>
              <a:rPr lang="en-US" sz="2000" dirty="0" smtClean="0"/>
              <a:t>2017 Ratemaking Study</a:t>
            </a:r>
          </a:p>
          <a:p>
            <a:pPr marL="0" indent="0">
              <a:buNone/>
            </a:pPr>
            <a:r>
              <a:rPr lang="en-US" sz="2000" dirty="0" smtClean="0"/>
              <a:t>Reform/Legislative Update</a:t>
            </a:r>
          </a:p>
          <a:p>
            <a:pPr marL="0" indent="0">
              <a:buNone/>
            </a:pPr>
            <a:r>
              <a:rPr lang="en-US" sz="2000" dirty="0" smtClean="0"/>
              <a:t>Questions &amp; Answers</a:t>
            </a:r>
          </a:p>
          <a:p>
            <a:pPr marL="0" indent="0">
              <a:buNone/>
            </a:pPr>
            <a:endParaRPr lang="en-US" sz="1400" dirty="0" smtClean="0"/>
          </a:p>
        </p:txBody>
      </p:sp>
    </p:spTree>
    <p:extLst>
      <p:ext uri="{BB962C8B-B14F-4D97-AF65-F5344CB8AC3E}">
        <p14:creationId xmlns:p14="http://schemas.microsoft.com/office/powerpoint/2010/main" val="13377027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20</a:t>
            </a:fld>
            <a:endParaRPr lang="en-US"/>
          </a:p>
        </p:txBody>
      </p:sp>
      <p:sp>
        <p:nvSpPr>
          <p:cNvPr id="6" name="Text Placeholder 5"/>
          <p:cNvSpPr>
            <a:spLocks noGrp="1"/>
          </p:cNvSpPr>
          <p:nvPr>
            <p:ph type="body" sz="quarter" idx="13"/>
          </p:nvPr>
        </p:nvSpPr>
        <p:spPr/>
        <p:txBody>
          <a:bodyPr>
            <a:normAutofit/>
          </a:bodyPr>
          <a:lstStyle/>
          <a:p>
            <a:r>
              <a:rPr lang="en-US" i="1" dirty="0"/>
              <a:t>If a more market-centric resolution cannot be brokered within the UPU, perhaps a coordinated member state initiative without the UPU offers a brighter, longer term prospect toward driving fuller cost coverage and reducing unfair trade distortions.</a:t>
            </a:r>
          </a:p>
        </p:txBody>
      </p:sp>
    </p:spTree>
    <p:extLst>
      <p:ext uri="{BB962C8B-B14F-4D97-AF65-F5344CB8AC3E}">
        <p14:creationId xmlns:p14="http://schemas.microsoft.com/office/powerpoint/2010/main" val="66212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15200" cy="1143000"/>
          </a:xfrm>
        </p:spPr>
        <p:txBody>
          <a:bodyPr>
            <a:noAutofit/>
          </a:bodyPr>
          <a:lstStyle/>
          <a:p>
            <a:pPr algn="ctr"/>
            <a:r>
              <a:rPr lang="en-US" sz="2400" dirty="0"/>
              <a:t>Periodic Reporting </a:t>
            </a:r>
            <a:br>
              <a:rPr lang="en-US" sz="2400" dirty="0"/>
            </a:br>
            <a:r>
              <a:rPr lang="en-US" sz="2400" dirty="0"/>
              <a:t>UPS Proposals One, Two, and Three</a:t>
            </a:r>
            <a:br>
              <a:rPr lang="en-US" sz="2400" dirty="0"/>
            </a:br>
            <a:r>
              <a:rPr lang="en-US" sz="2400" dirty="0"/>
              <a:t>(Docket No. RM2016-2)</a:t>
            </a:r>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21</a:t>
            </a:fld>
            <a:endParaRPr lang="en-US"/>
          </a:p>
        </p:txBody>
      </p:sp>
      <p:sp>
        <p:nvSpPr>
          <p:cNvPr id="6" name="Text Placeholder 5"/>
          <p:cNvSpPr>
            <a:spLocks noGrp="1"/>
          </p:cNvSpPr>
          <p:nvPr>
            <p:ph type="body" sz="quarter" idx="13"/>
          </p:nvPr>
        </p:nvSpPr>
        <p:spPr/>
        <p:txBody>
          <a:bodyPr>
            <a:normAutofit lnSpcReduction="10000"/>
          </a:bodyPr>
          <a:lstStyle/>
          <a:p>
            <a:r>
              <a:rPr lang="en-US" dirty="0" smtClean="0"/>
              <a:t>On September 9, 2016, the Commission issued a decision </a:t>
            </a:r>
            <a:r>
              <a:rPr lang="en-US" dirty="0"/>
              <a:t>on 3 proposals submitted by UPS to change the Postal Service’s costing </a:t>
            </a:r>
            <a:r>
              <a:rPr lang="en-US" dirty="0" smtClean="0"/>
              <a:t>methodologies:</a:t>
            </a:r>
            <a:endParaRPr lang="en-US" dirty="0"/>
          </a:p>
          <a:p>
            <a:pPr lvl="1"/>
            <a:r>
              <a:rPr lang="en-US" dirty="0" smtClean="0"/>
              <a:t>The Commission declined </a:t>
            </a:r>
            <a:r>
              <a:rPr lang="en-US" dirty="0"/>
              <a:t>to adopt Proposals One and Two because neither improve the quality, accuracy, and completeness of cost </a:t>
            </a:r>
            <a:r>
              <a:rPr lang="en-US" dirty="0" smtClean="0"/>
              <a:t>attribution (</a:t>
            </a:r>
            <a:r>
              <a:rPr lang="en-US" dirty="0" smtClean="0">
                <a:solidFill>
                  <a:srgbClr val="FF0000"/>
                </a:solidFill>
              </a:rPr>
              <a:t>no causal relationship</a:t>
            </a:r>
            <a:r>
              <a:rPr lang="en-US" dirty="0" smtClean="0"/>
              <a:t>)</a:t>
            </a:r>
          </a:p>
          <a:p>
            <a:pPr lvl="1"/>
            <a:r>
              <a:rPr lang="en-US" dirty="0" smtClean="0"/>
              <a:t>The Commission DID adopt </a:t>
            </a:r>
            <a:r>
              <a:rPr lang="en-US" dirty="0"/>
              <a:t>product and class-level incremental costs as attributable costs and </a:t>
            </a:r>
            <a:r>
              <a:rPr lang="en-US" dirty="0" smtClean="0"/>
              <a:t>will require the </a:t>
            </a:r>
            <a:r>
              <a:rPr lang="en-US" dirty="0"/>
              <a:t>Postal Service to provide enhanced reporting on cost components to facilitate further analysis </a:t>
            </a:r>
          </a:p>
          <a:p>
            <a:pPr lvl="1"/>
            <a:r>
              <a:rPr lang="en-US" dirty="0" smtClean="0"/>
              <a:t>The Commission </a:t>
            </a:r>
            <a:r>
              <a:rPr lang="en-US" dirty="0"/>
              <a:t>declines to consider Proposal Three as it relates to the </a:t>
            </a:r>
            <a:r>
              <a:rPr lang="en-US" dirty="0" smtClean="0"/>
              <a:t>Commission’s 10 year review </a:t>
            </a:r>
            <a:r>
              <a:rPr lang="en-US" dirty="0"/>
              <a:t>in </a:t>
            </a:r>
            <a:r>
              <a:rPr lang="en-US" dirty="0" smtClean="0"/>
              <a:t>2017 (Institutional Cost percentage)</a:t>
            </a:r>
            <a:endParaRPr lang="en-US" dirty="0"/>
          </a:p>
          <a:p>
            <a:endParaRPr lang="en-US" dirty="0"/>
          </a:p>
        </p:txBody>
      </p:sp>
    </p:spTree>
    <p:extLst>
      <p:ext uri="{BB962C8B-B14F-4D97-AF65-F5344CB8AC3E}">
        <p14:creationId xmlns:p14="http://schemas.microsoft.com/office/powerpoint/2010/main" val="1001387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Proposal Thirteen</a:t>
            </a:r>
            <a:br>
              <a:rPr lang="en-US" dirty="0" smtClean="0"/>
            </a:br>
            <a:r>
              <a:rPr lang="en-US" dirty="0" smtClean="0"/>
              <a:t>(Analytic Principle/Cost Attribution)</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22</a:t>
            </a:fld>
            <a:endParaRPr lang="en-US"/>
          </a:p>
        </p:txBody>
      </p:sp>
      <p:sp>
        <p:nvSpPr>
          <p:cNvPr id="6" name="Text Placeholder 5"/>
          <p:cNvSpPr>
            <a:spLocks noGrp="1"/>
          </p:cNvSpPr>
          <p:nvPr>
            <p:ph type="body" sz="quarter" idx="13"/>
          </p:nvPr>
        </p:nvSpPr>
        <p:spPr/>
        <p:txBody>
          <a:bodyPr numCol="1">
            <a:normAutofit/>
          </a:bodyPr>
          <a:lstStyle/>
          <a:p>
            <a:r>
              <a:rPr lang="en-US" sz="2400" dirty="0" smtClean="0"/>
              <a:t>On October 29, 2015, </a:t>
            </a:r>
            <a:r>
              <a:rPr lang="en-US" sz="2400" dirty="0"/>
              <a:t>the </a:t>
            </a:r>
            <a:r>
              <a:rPr lang="en-US" sz="2400" dirty="0" smtClean="0"/>
              <a:t>PRC approved a modified version of a Postal Service petition </a:t>
            </a:r>
            <a:r>
              <a:rPr lang="en-US" sz="2400" dirty="0"/>
              <a:t>seeking consideration of Proposal Thirteen, </a:t>
            </a:r>
            <a:r>
              <a:rPr lang="en-US" sz="2400" dirty="0">
                <a:solidFill>
                  <a:srgbClr val="FF0000"/>
                </a:solidFill>
              </a:rPr>
              <a:t>which describes an updated </a:t>
            </a:r>
            <a:r>
              <a:rPr lang="en-US" sz="2400" dirty="0" smtClean="0">
                <a:solidFill>
                  <a:srgbClr val="FF0000"/>
                </a:solidFill>
              </a:rPr>
              <a:t>approach </a:t>
            </a:r>
            <a:r>
              <a:rPr lang="en-US" sz="2400" dirty="0">
                <a:solidFill>
                  <a:srgbClr val="FF0000"/>
                </a:solidFill>
              </a:rPr>
              <a:t>to developing estimates of city carrier street time costs and presents a cost model to implement the proposed </a:t>
            </a:r>
            <a:r>
              <a:rPr lang="en-US" sz="2400" dirty="0" smtClean="0">
                <a:solidFill>
                  <a:srgbClr val="FF0000"/>
                </a:solidFill>
              </a:rPr>
              <a:t>approach</a:t>
            </a:r>
          </a:p>
          <a:p>
            <a:r>
              <a:rPr lang="en-US" sz="2400" dirty="0" smtClean="0"/>
              <a:t>The PRC found that USPS Proposal </a:t>
            </a:r>
            <a:r>
              <a:rPr lang="en-US" sz="2400" dirty="0">
                <a:solidFill>
                  <a:srgbClr val="FF0000"/>
                </a:solidFill>
              </a:rPr>
              <a:t>Thirteen improves the quality, accuracy, and completeness of the data presented in the Postal Service’s periodic reports to the </a:t>
            </a:r>
            <a:r>
              <a:rPr lang="en-US" sz="2400" dirty="0" smtClean="0">
                <a:solidFill>
                  <a:srgbClr val="FF0000"/>
                </a:solidFill>
              </a:rPr>
              <a:t>Commission</a:t>
            </a:r>
          </a:p>
          <a:p>
            <a:r>
              <a:rPr lang="en-US" sz="2400" dirty="0"/>
              <a:t>The data improvements include replacing data from the </a:t>
            </a:r>
            <a:r>
              <a:rPr lang="en-US" sz="2400" dirty="0" smtClean="0"/>
              <a:t>Street </a:t>
            </a:r>
            <a:r>
              <a:rPr lang="en-US" sz="2400" dirty="0"/>
              <a:t>Time Study with more recent data and providing more accurate estimates of mail shape variabilities</a:t>
            </a:r>
            <a:endParaRPr lang="en-US" sz="2400" dirty="0" smtClean="0"/>
          </a:p>
          <a:p>
            <a:pPr marL="0" indent="0">
              <a:buNone/>
            </a:pPr>
            <a:endParaRPr lang="en-US" dirty="0" smtClean="0"/>
          </a:p>
        </p:txBody>
      </p:sp>
    </p:spTree>
    <p:extLst>
      <p:ext uri="{BB962C8B-B14F-4D97-AF65-F5344CB8AC3E}">
        <p14:creationId xmlns:p14="http://schemas.microsoft.com/office/powerpoint/2010/main" val="9742670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Proposal Thirteen</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23</a:t>
            </a:fld>
            <a:endParaRPr lang="en-US"/>
          </a:p>
        </p:txBody>
      </p:sp>
      <p:sp>
        <p:nvSpPr>
          <p:cNvPr id="6" name="Text Placeholder 5"/>
          <p:cNvSpPr>
            <a:spLocks noGrp="1"/>
          </p:cNvSpPr>
          <p:nvPr>
            <p:ph type="body" sz="quarter" idx="13"/>
          </p:nvPr>
        </p:nvSpPr>
        <p:spPr>
          <a:xfrm>
            <a:off x="421105" y="1600200"/>
            <a:ext cx="8229600" cy="4800600"/>
          </a:xfrm>
        </p:spPr>
        <p:txBody>
          <a:bodyPr numCol="1">
            <a:noAutofit/>
          </a:bodyPr>
          <a:lstStyle/>
          <a:p>
            <a:r>
              <a:rPr lang="en-US" sz="2400" dirty="0" smtClean="0">
                <a:solidFill>
                  <a:srgbClr val="FF0000"/>
                </a:solidFill>
              </a:rPr>
              <a:t>The </a:t>
            </a:r>
            <a:r>
              <a:rPr lang="en-US" sz="2400" dirty="0">
                <a:solidFill>
                  <a:srgbClr val="FF0000"/>
                </a:solidFill>
              </a:rPr>
              <a:t>Commission </a:t>
            </a:r>
            <a:r>
              <a:rPr lang="en-US" sz="2400" dirty="0" smtClean="0">
                <a:solidFill>
                  <a:srgbClr val="FF0000"/>
                </a:solidFill>
              </a:rPr>
              <a:t>found also that </a:t>
            </a:r>
            <a:r>
              <a:rPr lang="en-US" sz="2400" dirty="0">
                <a:solidFill>
                  <a:srgbClr val="FF0000"/>
                </a:solidFill>
              </a:rPr>
              <a:t>UPS’s </a:t>
            </a:r>
            <a:r>
              <a:rPr lang="en-US" sz="2400" dirty="0" smtClean="0">
                <a:solidFill>
                  <a:srgbClr val="FF0000"/>
                </a:solidFill>
              </a:rPr>
              <a:t>proposed concept </a:t>
            </a:r>
            <a:r>
              <a:rPr lang="en-US" sz="2400" dirty="0">
                <a:solidFill>
                  <a:srgbClr val="FF0000"/>
                </a:solidFill>
              </a:rPr>
              <a:t>of a single, unified delivery </a:t>
            </a:r>
            <a:r>
              <a:rPr lang="en-US" sz="2400" dirty="0" smtClean="0">
                <a:solidFill>
                  <a:srgbClr val="FF0000"/>
                </a:solidFill>
              </a:rPr>
              <a:t>model warrants </a:t>
            </a:r>
            <a:r>
              <a:rPr lang="en-US" sz="2400" dirty="0">
                <a:solidFill>
                  <a:srgbClr val="FF0000"/>
                </a:solidFill>
              </a:rPr>
              <a:t>further </a:t>
            </a:r>
            <a:r>
              <a:rPr lang="en-US" sz="2400" dirty="0" smtClean="0">
                <a:solidFill>
                  <a:srgbClr val="FF0000"/>
                </a:solidFill>
              </a:rPr>
              <a:t>consideration</a:t>
            </a:r>
          </a:p>
          <a:p>
            <a:r>
              <a:rPr lang="en-US" sz="2400" dirty="0" smtClean="0"/>
              <a:t>Due </a:t>
            </a:r>
            <a:r>
              <a:rPr lang="en-US" sz="2400" dirty="0"/>
              <a:t>to concerns regarding measurement error and data reliability (</a:t>
            </a:r>
            <a:r>
              <a:rPr lang="en-US" sz="2400" dirty="0">
                <a:solidFill>
                  <a:srgbClr val="FF0000"/>
                </a:solidFill>
              </a:rPr>
              <a:t>imputation problems</a:t>
            </a:r>
            <a:r>
              <a:rPr lang="en-US" sz="2400" dirty="0"/>
              <a:t>), the Commission concludes that UPS’s </a:t>
            </a:r>
            <a:r>
              <a:rPr lang="en-US" sz="2400" dirty="0" smtClean="0"/>
              <a:t>model does </a:t>
            </a:r>
            <a:r>
              <a:rPr lang="en-US" sz="2400" dirty="0"/>
              <a:t>not offer greater improvement to the quality, accuracy, or completeness of data than Proposal Thirteen</a:t>
            </a:r>
          </a:p>
          <a:p>
            <a:pPr lvl="1"/>
            <a:r>
              <a:rPr lang="en-US" sz="2000" dirty="0" smtClean="0"/>
              <a:t>Accordingly</a:t>
            </a:r>
            <a:r>
              <a:rPr lang="en-US" sz="2000" dirty="0"/>
              <a:t>, tied to its approval of Proposal </a:t>
            </a:r>
            <a:r>
              <a:rPr lang="en-US" sz="2000" dirty="0" smtClean="0"/>
              <a:t>Thirteen, the </a:t>
            </a:r>
            <a:r>
              <a:rPr lang="en-US" sz="2000" dirty="0"/>
              <a:t>Commission </a:t>
            </a:r>
            <a:r>
              <a:rPr lang="en-US" sz="2000" dirty="0" smtClean="0"/>
              <a:t>directed </a:t>
            </a:r>
            <a:r>
              <a:rPr lang="en-US" sz="2000" dirty="0"/>
              <a:t>the Postal Service to file a </a:t>
            </a:r>
            <a:r>
              <a:rPr lang="en-US" sz="2000" dirty="0" smtClean="0"/>
              <a:t>data development report</a:t>
            </a:r>
          </a:p>
        </p:txBody>
      </p:sp>
    </p:spTree>
    <p:extLst>
      <p:ext uri="{BB962C8B-B14F-4D97-AF65-F5344CB8AC3E}">
        <p14:creationId xmlns:p14="http://schemas.microsoft.com/office/powerpoint/2010/main" val="3460063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First-Class Mail Parcels (MC2015-7)</a:t>
            </a:r>
            <a:endParaRPr lang="en-US" dirty="0"/>
          </a:p>
        </p:txBody>
      </p:sp>
      <p:sp>
        <p:nvSpPr>
          <p:cNvPr id="3" name="Date Placeholder 2"/>
          <p:cNvSpPr>
            <a:spLocks noGrp="1"/>
          </p:cNvSpPr>
          <p:nvPr>
            <p:ph type="dt" sz="half" idx="10"/>
          </p:nvPr>
        </p:nvSpPr>
        <p:spPr/>
        <p:txBody>
          <a:bodyPr/>
          <a:lstStyle/>
          <a:p>
            <a:r>
              <a:rPr lang="en-US" smtClean="0">
                <a:solidFill>
                  <a:prstClr val="white"/>
                </a:solidFill>
              </a:rPr>
              <a:t>10/19/2016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24</a:t>
            </a:fld>
            <a:endParaRPr lang="en-US">
              <a:solidFill>
                <a:prstClr val="white"/>
              </a:solidFill>
            </a:endParaRPr>
          </a:p>
        </p:txBody>
      </p:sp>
      <p:sp>
        <p:nvSpPr>
          <p:cNvPr id="6" name="Text Placeholder 5"/>
          <p:cNvSpPr>
            <a:spLocks noGrp="1"/>
          </p:cNvSpPr>
          <p:nvPr>
            <p:ph type="body" sz="quarter" idx="13"/>
          </p:nvPr>
        </p:nvSpPr>
        <p:spPr/>
        <p:txBody>
          <a:bodyPr numCol="1">
            <a:normAutofit fontScale="92500" lnSpcReduction="20000"/>
          </a:bodyPr>
          <a:lstStyle/>
          <a:p>
            <a:r>
              <a:rPr lang="en-US" dirty="0" smtClean="0"/>
              <a:t>On August 26, the PRC denied without prejudice the Postal Service’s requested transfer of First-Class Mail Parcels to the Competitive Products list</a:t>
            </a:r>
          </a:p>
          <a:p>
            <a:r>
              <a:rPr lang="en-US" dirty="0" smtClean="0"/>
              <a:t>This product transfer was denied on a 3-2 bipartisan vote</a:t>
            </a:r>
          </a:p>
          <a:p>
            <a:r>
              <a:rPr lang="en-US" i="1" dirty="0" smtClean="0">
                <a:solidFill>
                  <a:srgbClr val="FF0000"/>
                </a:solidFill>
              </a:rPr>
              <a:t>“In </a:t>
            </a:r>
            <a:r>
              <a:rPr lang="en-US" i="1" dirty="0">
                <a:solidFill>
                  <a:srgbClr val="FF0000"/>
                </a:solidFill>
              </a:rPr>
              <a:t>my view, common sense alone would seem to dictate that as a parcel, evident in the product’s very name, this product may indeed be part of the broader, competitive parcel market.  The Commission however, as a regulatory body, requires a proper and thorough evidentiary record consistent with applicable law to support such an analysis and finding, and this was lacking in the course of this filing</a:t>
            </a:r>
            <a:r>
              <a:rPr lang="en-US" i="1" dirty="0" smtClean="0">
                <a:solidFill>
                  <a:srgbClr val="FF0000"/>
                </a:solidFill>
              </a:rPr>
              <a:t>.” </a:t>
            </a:r>
          </a:p>
          <a:p>
            <a:r>
              <a:rPr lang="en-US" dirty="0" smtClean="0"/>
              <a:t>USPS has brought suit appealing the Commission’s decision in DC Circuit Court of Appeals</a:t>
            </a:r>
          </a:p>
        </p:txBody>
      </p:sp>
    </p:spTree>
    <p:extLst>
      <p:ext uri="{BB962C8B-B14F-4D97-AF65-F5344CB8AC3E}">
        <p14:creationId xmlns:p14="http://schemas.microsoft.com/office/powerpoint/2010/main" val="2000669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Latest Promotions</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25</a:t>
            </a:fld>
            <a:endParaRPr lang="en-US"/>
          </a:p>
        </p:txBody>
      </p:sp>
      <p:sp>
        <p:nvSpPr>
          <p:cNvPr id="6" name="Text Placeholder 5"/>
          <p:cNvSpPr>
            <a:spLocks noGrp="1"/>
          </p:cNvSpPr>
          <p:nvPr>
            <p:ph type="body" sz="quarter" idx="13"/>
          </p:nvPr>
        </p:nvSpPr>
        <p:spPr/>
        <p:txBody>
          <a:bodyPr numCol="1">
            <a:normAutofit/>
          </a:bodyPr>
          <a:lstStyle/>
          <a:p>
            <a:pPr lvl="0"/>
            <a:r>
              <a:rPr lang="en-US" sz="2400" dirty="0">
                <a:solidFill>
                  <a:prstClr val="black"/>
                </a:solidFill>
              </a:rPr>
              <a:t>On </a:t>
            </a:r>
            <a:r>
              <a:rPr lang="en-US" sz="2400" dirty="0" smtClean="0">
                <a:solidFill>
                  <a:prstClr val="black"/>
                </a:solidFill>
              </a:rPr>
              <a:t>May </a:t>
            </a:r>
            <a:r>
              <a:rPr lang="en-US" sz="2400" dirty="0">
                <a:solidFill>
                  <a:prstClr val="black"/>
                </a:solidFill>
              </a:rPr>
              <a:t>16, </a:t>
            </a:r>
            <a:r>
              <a:rPr lang="en-US" sz="2400" dirty="0" smtClean="0">
                <a:solidFill>
                  <a:prstClr val="black"/>
                </a:solidFill>
              </a:rPr>
              <a:t>2016, </a:t>
            </a:r>
            <a:r>
              <a:rPr lang="en-US" sz="2400" dirty="0">
                <a:solidFill>
                  <a:prstClr val="black"/>
                </a:solidFill>
              </a:rPr>
              <a:t>the Postal Service filed with the </a:t>
            </a:r>
            <a:r>
              <a:rPr lang="en-US" sz="2400" dirty="0" smtClean="0">
                <a:solidFill>
                  <a:prstClr val="black"/>
                </a:solidFill>
              </a:rPr>
              <a:t>Commission seeking </a:t>
            </a:r>
            <a:r>
              <a:rPr lang="en-US" sz="2400" dirty="0">
                <a:solidFill>
                  <a:prstClr val="black"/>
                </a:solidFill>
              </a:rPr>
              <a:t>approval for </a:t>
            </a:r>
            <a:r>
              <a:rPr lang="en-US" sz="2400" dirty="0" smtClean="0">
                <a:solidFill>
                  <a:prstClr val="black"/>
                </a:solidFill>
              </a:rPr>
              <a:t>six </a:t>
            </a:r>
            <a:r>
              <a:rPr lang="en-US" sz="2400" dirty="0">
                <a:solidFill>
                  <a:prstClr val="black"/>
                </a:solidFill>
              </a:rPr>
              <a:t>promotions to be held during the </a:t>
            </a:r>
            <a:r>
              <a:rPr lang="en-US" sz="2400" dirty="0" smtClean="0">
                <a:solidFill>
                  <a:prstClr val="black"/>
                </a:solidFill>
              </a:rPr>
              <a:t>2017 </a:t>
            </a:r>
            <a:r>
              <a:rPr lang="en-US" sz="2400" dirty="0">
                <a:solidFill>
                  <a:prstClr val="black"/>
                </a:solidFill>
              </a:rPr>
              <a:t>calendar year. </a:t>
            </a:r>
          </a:p>
          <a:p>
            <a:pPr lvl="0"/>
            <a:r>
              <a:rPr lang="en-US" sz="2400" dirty="0" smtClean="0">
                <a:solidFill>
                  <a:prstClr val="black"/>
                </a:solidFill>
              </a:rPr>
              <a:t>One promotion is new, while five are continuations of calendar year 2015 promotions</a:t>
            </a:r>
          </a:p>
          <a:p>
            <a:pPr lvl="0"/>
            <a:r>
              <a:rPr lang="en-US" sz="2400" dirty="0" smtClean="0">
                <a:solidFill>
                  <a:prstClr val="black"/>
                </a:solidFill>
              </a:rPr>
              <a:t>The new promotion is the Direct Mail Starter Promotion</a:t>
            </a:r>
          </a:p>
          <a:p>
            <a:pPr lvl="1"/>
            <a:r>
              <a:rPr lang="en-US" sz="2200" dirty="0" smtClean="0">
                <a:solidFill>
                  <a:prstClr val="black"/>
                </a:solidFill>
              </a:rPr>
              <a:t>This promotion is designed to </a:t>
            </a:r>
            <a:r>
              <a:rPr lang="en-US" sz="2200" dirty="0">
                <a:solidFill>
                  <a:prstClr val="black"/>
                </a:solidFill>
              </a:rPr>
              <a:t>encourage small business mailers to </a:t>
            </a:r>
            <a:r>
              <a:rPr lang="en-US" sz="2200" dirty="0" smtClean="0">
                <a:solidFill>
                  <a:prstClr val="black"/>
                </a:solidFill>
              </a:rPr>
              <a:t>send </a:t>
            </a:r>
            <a:r>
              <a:rPr lang="en-US" sz="2200" dirty="0">
                <a:solidFill>
                  <a:prstClr val="black"/>
                </a:solidFill>
              </a:rPr>
              <a:t>direct </a:t>
            </a:r>
            <a:r>
              <a:rPr lang="en-US" sz="2200" dirty="0" smtClean="0">
                <a:solidFill>
                  <a:prstClr val="black"/>
                </a:solidFill>
              </a:rPr>
              <a:t>mail pieces </a:t>
            </a:r>
            <a:r>
              <a:rPr lang="en-US" sz="2200" dirty="0">
                <a:solidFill>
                  <a:prstClr val="black"/>
                </a:solidFill>
              </a:rPr>
              <a:t>that </a:t>
            </a:r>
            <a:r>
              <a:rPr lang="en-US" sz="2200" dirty="0" smtClean="0">
                <a:solidFill>
                  <a:prstClr val="black"/>
                </a:solidFill>
              </a:rPr>
              <a:t>include </a:t>
            </a:r>
            <a:r>
              <a:rPr lang="en-US" sz="2200" dirty="0">
                <a:solidFill>
                  <a:prstClr val="black"/>
                </a:solidFill>
              </a:rPr>
              <a:t>technology such as a QR code, for </a:t>
            </a:r>
            <a:r>
              <a:rPr lang="en-US" sz="2200" dirty="0" smtClean="0">
                <a:solidFill>
                  <a:prstClr val="black"/>
                </a:solidFill>
              </a:rPr>
              <a:t>an up front </a:t>
            </a:r>
            <a:r>
              <a:rPr lang="en-US" sz="2200" dirty="0">
                <a:solidFill>
                  <a:prstClr val="black"/>
                </a:solidFill>
              </a:rPr>
              <a:t>5 percent postage discount</a:t>
            </a:r>
            <a:endParaRPr lang="en-US" sz="2200" dirty="0" smtClean="0">
              <a:solidFill>
                <a:prstClr val="black"/>
              </a:solidFill>
            </a:endParaRPr>
          </a:p>
          <a:p>
            <a:pPr lvl="1"/>
            <a:r>
              <a:rPr lang="en-US" sz="2200" dirty="0" smtClean="0">
                <a:solidFill>
                  <a:prstClr val="black"/>
                </a:solidFill>
              </a:rPr>
              <a:t>It will run from May 2017 to July 2017</a:t>
            </a:r>
          </a:p>
        </p:txBody>
      </p:sp>
    </p:spTree>
    <p:extLst>
      <p:ext uri="{BB962C8B-B14F-4D97-AF65-F5344CB8AC3E}">
        <p14:creationId xmlns:p14="http://schemas.microsoft.com/office/powerpoint/2010/main" val="30498355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Latest Promotions</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26</a:t>
            </a:fld>
            <a:endParaRPr lang="en-US"/>
          </a:p>
        </p:txBody>
      </p:sp>
      <p:sp>
        <p:nvSpPr>
          <p:cNvPr id="6" name="Text Placeholder 5"/>
          <p:cNvSpPr>
            <a:spLocks noGrp="1"/>
          </p:cNvSpPr>
          <p:nvPr>
            <p:ph type="body" sz="quarter" idx="13"/>
          </p:nvPr>
        </p:nvSpPr>
        <p:spPr/>
        <p:txBody>
          <a:bodyPr numCol="1">
            <a:normAutofit/>
          </a:bodyPr>
          <a:lstStyle/>
          <a:p>
            <a:pPr lvl="0"/>
            <a:r>
              <a:rPr lang="en-US" sz="2400" dirty="0" smtClean="0">
                <a:solidFill>
                  <a:prstClr val="black"/>
                </a:solidFill>
              </a:rPr>
              <a:t>The five continued promotions are:</a:t>
            </a:r>
          </a:p>
          <a:p>
            <a:pPr lvl="1"/>
            <a:r>
              <a:rPr lang="en-US" sz="2200" dirty="0">
                <a:solidFill>
                  <a:prstClr val="black"/>
                </a:solidFill>
              </a:rPr>
              <a:t>Earned Value Reply Mail Promotion (January 2017 – June 2017)</a:t>
            </a:r>
          </a:p>
          <a:p>
            <a:pPr lvl="1"/>
            <a:r>
              <a:rPr lang="en-US" sz="2200" dirty="0">
                <a:solidFill>
                  <a:prstClr val="black"/>
                </a:solidFill>
              </a:rPr>
              <a:t>Tactile, Sensory, and Interactive </a:t>
            </a:r>
            <a:r>
              <a:rPr lang="en-US" sz="2200" dirty="0" err="1">
                <a:solidFill>
                  <a:prstClr val="black"/>
                </a:solidFill>
              </a:rPr>
              <a:t>Mailpiece</a:t>
            </a:r>
            <a:r>
              <a:rPr lang="en-US" sz="2200" dirty="0">
                <a:solidFill>
                  <a:prstClr val="black"/>
                </a:solidFill>
              </a:rPr>
              <a:t> Engagement Promotion (February 2017 – July 2017)</a:t>
            </a:r>
          </a:p>
          <a:p>
            <a:pPr lvl="1"/>
            <a:r>
              <a:rPr lang="en-US" sz="2200" dirty="0">
                <a:solidFill>
                  <a:prstClr val="black"/>
                </a:solidFill>
              </a:rPr>
              <a:t>Emerging and Advanced Technology Promotion (March 2017 – August 2017)</a:t>
            </a:r>
          </a:p>
          <a:p>
            <a:pPr lvl="1"/>
            <a:r>
              <a:rPr lang="en-US" sz="2200" dirty="0">
                <a:solidFill>
                  <a:prstClr val="black"/>
                </a:solidFill>
              </a:rPr>
              <a:t>Personalized Color </a:t>
            </a:r>
            <a:r>
              <a:rPr lang="en-US" sz="2200" dirty="0" err="1">
                <a:solidFill>
                  <a:prstClr val="black"/>
                </a:solidFill>
              </a:rPr>
              <a:t>Transpromo</a:t>
            </a:r>
            <a:r>
              <a:rPr lang="en-US" sz="2200" dirty="0">
                <a:solidFill>
                  <a:prstClr val="black"/>
                </a:solidFill>
              </a:rPr>
              <a:t> Promotion (July 2017 – December 2017)</a:t>
            </a:r>
          </a:p>
          <a:p>
            <a:pPr lvl="1"/>
            <a:r>
              <a:rPr lang="en-US" sz="2200" dirty="0">
                <a:solidFill>
                  <a:prstClr val="black"/>
                </a:solidFill>
              </a:rPr>
              <a:t>Mobile Shopping Promotion (August 2017 – December 2017</a:t>
            </a:r>
            <a:r>
              <a:rPr lang="en-US" sz="2200" dirty="0" smtClean="0">
                <a:solidFill>
                  <a:prstClr val="black"/>
                </a:solidFill>
              </a:rPr>
              <a:t>)</a:t>
            </a:r>
          </a:p>
          <a:p>
            <a:pPr marL="233363" lvl="1" indent="0">
              <a:buNone/>
            </a:pPr>
            <a:endParaRPr lang="en-US" sz="2400" dirty="0" smtClean="0">
              <a:solidFill>
                <a:prstClr val="black"/>
              </a:solidFill>
            </a:endParaRPr>
          </a:p>
          <a:p>
            <a:pPr lvl="0"/>
            <a:r>
              <a:rPr lang="en-US" sz="2400" dirty="0" smtClean="0">
                <a:solidFill>
                  <a:prstClr val="black"/>
                </a:solidFill>
              </a:rPr>
              <a:t>The Commission approved the promotions on June 16, 2016</a:t>
            </a:r>
            <a:endParaRPr lang="en-US" sz="2400" dirty="0">
              <a:solidFill>
                <a:prstClr val="black"/>
              </a:solidFill>
            </a:endParaRPr>
          </a:p>
          <a:p>
            <a:pPr marL="233363" lvl="1" indent="0">
              <a:buNone/>
            </a:pPr>
            <a:endParaRPr lang="en-US" sz="2200" dirty="0" smtClean="0">
              <a:solidFill>
                <a:prstClr val="black"/>
              </a:solidFill>
            </a:endParaRPr>
          </a:p>
          <a:p>
            <a:pPr marL="0" indent="0">
              <a:buNone/>
            </a:pPr>
            <a:endParaRPr lang="en-US" sz="3200" dirty="0" smtClean="0"/>
          </a:p>
        </p:txBody>
      </p:sp>
    </p:spTree>
    <p:extLst>
      <p:ext uri="{BB962C8B-B14F-4D97-AF65-F5344CB8AC3E}">
        <p14:creationId xmlns:p14="http://schemas.microsoft.com/office/powerpoint/2010/main" val="24014369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27</a:t>
            </a:fld>
            <a:endParaRPr lang="en-US"/>
          </a:p>
        </p:txBody>
      </p:sp>
      <p:sp>
        <p:nvSpPr>
          <p:cNvPr id="6" name="Text Placeholder 5"/>
          <p:cNvSpPr>
            <a:spLocks noGrp="1"/>
          </p:cNvSpPr>
          <p:nvPr>
            <p:ph type="body" sz="quarter" idx="13"/>
          </p:nvPr>
        </p:nvSpPr>
        <p:spPr/>
        <p:txBody>
          <a:bodyPr numCol="1">
            <a:normAutofit/>
          </a:bodyPr>
          <a:lstStyle/>
          <a:p>
            <a:r>
              <a:rPr lang="en-US" sz="3200" dirty="0"/>
              <a:t>As per the 2006 Postal Accountability and Enhancement Act, the PRC is required to review the system for regulating rates and classes for market-dominant products ten years after the date of enactment of that legislation (which would be December 20, 2016) Title 39, Sec. 3622(d)(3):</a:t>
            </a:r>
          </a:p>
          <a:p>
            <a:pPr marL="0" indent="0">
              <a:buNone/>
            </a:pPr>
            <a:endParaRPr lang="en-US" sz="3200" dirty="0" smtClean="0"/>
          </a:p>
        </p:txBody>
      </p:sp>
    </p:spTree>
    <p:extLst>
      <p:ext uri="{BB962C8B-B14F-4D97-AF65-F5344CB8AC3E}">
        <p14:creationId xmlns:p14="http://schemas.microsoft.com/office/powerpoint/2010/main" val="3690997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28</a:t>
            </a:fld>
            <a:endParaRPr lang="en-US"/>
          </a:p>
        </p:txBody>
      </p:sp>
      <p:sp>
        <p:nvSpPr>
          <p:cNvPr id="6" name="Text Placeholder 5"/>
          <p:cNvSpPr>
            <a:spLocks noGrp="1"/>
          </p:cNvSpPr>
          <p:nvPr>
            <p:ph type="body" sz="quarter" idx="13"/>
          </p:nvPr>
        </p:nvSpPr>
        <p:spPr/>
        <p:txBody>
          <a:bodyPr numCol="1">
            <a:normAutofit fontScale="77500" lnSpcReduction="20000"/>
          </a:bodyPr>
          <a:lstStyle/>
          <a:p>
            <a:r>
              <a:rPr lang="en-US" sz="3200" dirty="0" smtClean="0">
                <a:solidFill>
                  <a:srgbClr val="FF0000"/>
                </a:solidFill>
              </a:rPr>
              <a:t>Ten </a:t>
            </a:r>
            <a:r>
              <a:rPr lang="en-US" sz="3200" dirty="0">
                <a:solidFill>
                  <a:srgbClr val="FF0000"/>
                </a:solidFill>
              </a:rPr>
              <a:t>years after the date of enactment </a:t>
            </a:r>
            <a:r>
              <a:rPr lang="en-US" sz="3200" dirty="0"/>
              <a:t>of the Postal Accountability and Enhancement Act and as appropriate thereafter, the Commission shall review the system for regulating rates and classes for market-dominant products established under this section </a:t>
            </a:r>
            <a:r>
              <a:rPr lang="en-US" sz="3200" dirty="0">
                <a:solidFill>
                  <a:srgbClr val="FF0000"/>
                </a:solidFill>
              </a:rPr>
              <a:t>to determine if the system is achieving the objectives in subsection (b), taking into account the factors in subsection (c).</a:t>
            </a:r>
            <a:r>
              <a:rPr lang="en-US" sz="3200" dirty="0"/>
              <a:t> If the Commission determines, after notice and opportunity for public comment, that the system is not achieving the objectives in subsection (b), taking into account the factors in subsection </a:t>
            </a:r>
            <a:r>
              <a:rPr lang="en-US" sz="3200" dirty="0">
                <a:solidFill>
                  <a:srgbClr val="FF0000"/>
                </a:solidFill>
              </a:rPr>
              <a:t>(c), the Commission may, by regulation, make such modification or adopt such alternative system for regulating rates and classes for market-dominant products as necessary to achieve the objectives</a:t>
            </a:r>
            <a:r>
              <a:rPr lang="en-US" sz="3200" dirty="0" smtClean="0">
                <a:solidFill>
                  <a:srgbClr val="FF0000"/>
                </a:solidFill>
              </a:rPr>
              <a:t>.</a:t>
            </a:r>
            <a:endParaRPr lang="en-US" sz="3200" dirty="0">
              <a:solidFill>
                <a:srgbClr val="FF0000"/>
              </a:solidFill>
            </a:endParaRPr>
          </a:p>
          <a:p>
            <a:pPr marL="0" indent="0">
              <a:buNone/>
            </a:pPr>
            <a:endParaRPr lang="en-US" sz="3200" dirty="0" smtClean="0"/>
          </a:p>
        </p:txBody>
      </p:sp>
    </p:spTree>
    <p:extLst>
      <p:ext uri="{BB962C8B-B14F-4D97-AF65-F5344CB8AC3E}">
        <p14:creationId xmlns:p14="http://schemas.microsoft.com/office/powerpoint/2010/main" val="1085496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29</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92500" lnSpcReduction="10000"/>
          </a:bodyPr>
          <a:lstStyle/>
          <a:p>
            <a:r>
              <a:rPr lang="en-US" sz="3600" dirty="0"/>
              <a:t>The Commission is required by law to consider </a:t>
            </a:r>
            <a:r>
              <a:rPr lang="en-US" sz="3600" dirty="0">
                <a:solidFill>
                  <a:srgbClr val="FF0000"/>
                </a:solidFill>
              </a:rPr>
              <a:t>9 objectives</a:t>
            </a:r>
            <a:r>
              <a:rPr lang="en-US" sz="3600" dirty="0"/>
              <a:t>, while taking into account </a:t>
            </a:r>
            <a:r>
              <a:rPr lang="en-US" sz="3600" dirty="0">
                <a:solidFill>
                  <a:srgbClr val="FF0000"/>
                </a:solidFill>
              </a:rPr>
              <a:t>14 factors</a:t>
            </a:r>
            <a:r>
              <a:rPr lang="en-US" sz="3600" dirty="0"/>
              <a:t>, as described in the previous </a:t>
            </a:r>
            <a:r>
              <a:rPr lang="en-US" sz="3600" dirty="0" smtClean="0"/>
              <a:t>slide</a:t>
            </a:r>
          </a:p>
          <a:p>
            <a:pPr lvl="1"/>
            <a:r>
              <a:rPr lang="en-US" sz="3200" dirty="0" smtClean="0"/>
              <a:t>Taken together, these </a:t>
            </a:r>
            <a:r>
              <a:rPr lang="en-US" sz="3200" dirty="0"/>
              <a:t>multiple considerations </a:t>
            </a:r>
            <a:r>
              <a:rPr lang="en-US" sz="3200" dirty="0" smtClean="0">
                <a:solidFill>
                  <a:srgbClr val="FF0000"/>
                </a:solidFill>
              </a:rPr>
              <a:t>may</a:t>
            </a:r>
            <a:r>
              <a:rPr lang="en-US" sz="3200" dirty="0" smtClean="0"/>
              <a:t> </a:t>
            </a:r>
            <a:r>
              <a:rPr lang="en-US" sz="3200" dirty="0"/>
              <a:t>suggest a balanced approach, and that no one factor or objective </a:t>
            </a:r>
            <a:r>
              <a:rPr lang="en-US" sz="3200" dirty="0" smtClean="0"/>
              <a:t>may </a:t>
            </a:r>
            <a:r>
              <a:rPr lang="en-US" sz="3200" dirty="0"/>
              <a:t>necessarily result in a </a:t>
            </a:r>
            <a:r>
              <a:rPr lang="en-US" sz="3200" dirty="0" smtClean="0"/>
              <a:t>change</a:t>
            </a:r>
          </a:p>
          <a:p>
            <a:pPr lvl="1"/>
            <a:r>
              <a:rPr lang="en-US" sz="3200" dirty="0" smtClean="0"/>
              <a:t>In 2016, the Commission plans internal preparations</a:t>
            </a:r>
          </a:p>
        </p:txBody>
      </p:sp>
    </p:spTree>
    <p:extLst>
      <p:ext uri="{BB962C8B-B14F-4D97-AF65-F5344CB8AC3E}">
        <p14:creationId xmlns:p14="http://schemas.microsoft.com/office/powerpoint/2010/main" val="1868282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Postal Regulatory Commission</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a:t>
            </a:fld>
            <a:endParaRPr lang="en-US"/>
          </a:p>
        </p:txBody>
      </p:sp>
      <p:sp>
        <p:nvSpPr>
          <p:cNvPr id="6" name="Text Placeholder 5"/>
          <p:cNvSpPr>
            <a:spLocks noGrp="1"/>
          </p:cNvSpPr>
          <p:nvPr>
            <p:ph type="body" sz="quarter" idx="13"/>
          </p:nvPr>
        </p:nvSpPr>
        <p:spPr/>
        <p:txBody>
          <a:bodyPr/>
          <a:lstStyle/>
          <a:p>
            <a:pPr marL="0" lvl="0" indent="0">
              <a:buNone/>
            </a:pPr>
            <a:r>
              <a:rPr lang="en-US" sz="2200" b="1" dirty="0">
                <a:solidFill>
                  <a:prstClr val="black"/>
                </a:solidFill>
              </a:rPr>
              <a:t>Mission Statement:  Ensure transparency and accountability of the United States Postal Service and foster a vital and efficient universal mail system</a:t>
            </a:r>
          </a:p>
          <a:p>
            <a:pPr marL="0" lvl="0" indent="0">
              <a:buNone/>
            </a:pPr>
            <a:endParaRPr lang="en-US" sz="2200" dirty="0">
              <a:solidFill>
                <a:prstClr val="black"/>
              </a:solidFill>
            </a:endParaRPr>
          </a:p>
          <a:p>
            <a:pPr marL="0" lvl="0" indent="0">
              <a:buNone/>
            </a:pPr>
            <a:r>
              <a:rPr lang="en-US" sz="2200" dirty="0" smtClean="0">
                <a:solidFill>
                  <a:prstClr val="black"/>
                </a:solidFill>
              </a:rPr>
              <a:t>Design of Commission Composition:</a:t>
            </a:r>
            <a:endParaRPr lang="en-US" sz="2200" dirty="0">
              <a:solidFill>
                <a:prstClr val="black"/>
              </a:solidFill>
            </a:endParaRPr>
          </a:p>
          <a:p>
            <a:pPr lvl="0"/>
            <a:r>
              <a:rPr lang="en-US" sz="2200" dirty="0">
                <a:solidFill>
                  <a:prstClr val="black"/>
                </a:solidFill>
              </a:rPr>
              <a:t>5 Commissioners, appointed by the President and confirmed by the U.S. Senate—this is the full </a:t>
            </a:r>
            <a:r>
              <a:rPr lang="en-US" sz="2200" dirty="0" smtClean="0">
                <a:solidFill>
                  <a:prstClr val="black"/>
                </a:solidFill>
              </a:rPr>
              <a:t>complement</a:t>
            </a:r>
            <a:endParaRPr lang="en-US" dirty="0" smtClean="0"/>
          </a:p>
          <a:p>
            <a:pPr lvl="0"/>
            <a:r>
              <a:rPr lang="en-US" sz="2200" dirty="0" smtClean="0">
                <a:solidFill>
                  <a:prstClr val="black"/>
                </a:solidFill>
              </a:rPr>
              <a:t>Each Commissioner is appointed to 6 year terms</a:t>
            </a:r>
          </a:p>
          <a:p>
            <a:pPr lvl="0"/>
            <a:r>
              <a:rPr lang="en-US" sz="2200" dirty="0" smtClean="0">
                <a:solidFill>
                  <a:prstClr val="black"/>
                </a:solidFill>
              </a:rPr>
              <a:t>Balance of political parties is required—there can be no more than 3 Commissioners of one political party</a:t>
            </a:r>
            <a:endParaRPr lang="en-US" sz="2200" dirty="0">
              <a:solidFill>
                <a:prstClr val="black"/>
              </a:solidFill>
            </a:endParaRPr>
          </a:p>
        </p:txBody>
      </p:sp>
    </p:spTree>
    <p:extLst>
      <p:ext uri="{BB962C8B-B14F-4D97-AF65-F5344CB8AC3E}">
        <p14:creationId xmlns:p14="http://schemas.microsoft.com/office/powerpoint/2010/main" val="3653849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30</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25000" lnSpcReduction="20000"/>
          </a:bodyPr>
          <a:lstStyle/>
          <a:p>
            <a:pPr marL="0" indent="0">
              <a:buNone/>
            </a:pPr>
            <a:r>
              <a:rPr lang="en-US" sz="11200" dirty="0" smtClean="0"/>
              <a:t>9 Objectives:</a:t>
            </a:r>
          </a:p>
          <a:p>
            <a:r>
              <a:rPr lang="en-US" sz="7600" dirty="0" smtClean="0">
                <a:solidFill>
                  <a:srgbClr val="FF0000"/>
                </a:solidFill>
              </a:rPr>
              <a:t>(1</a:t>
            </a:r>
            <a:r>
              <a:rPr lang="en-US" sz="7600" dirty="0">
                <a:solidFill>
                  <a:srgbClr val="FF0000"/>
                </a:solidFill>
              </a:rPr>
              <a:t>) To maximize incentives to reduce costs and increase efficiency.</a:t>
            </a:r>
          </a:p>
          <a:p>
            <a:r>
              <a:rPr lang="en-US" sz="7600" dirty="0"/>
              <a:t>(2) To create predictability and stability in rates.</a:t>
            </a:r>
          </a:p>
          <a:p>
            <a:r>
              <a:rPr lang="en-US" sz="7600" dirty="0"/>
              <a:t>(3) To maintain high quality service standards established under section 3691.</a:t>
            </a:r>
          </a:p>
          <a:p>
            <a:r>
              <a:rPr lang="en-US" sz="7600" dirty="0"/>
              <a:t>(4) To allow the Postal Service pricing flexibility.</a:t>
            </a:r>
          </a:p>
          <a:p>
            <a:r>
              <a:rPr lang="en-US" sz="7600" dirty="0">
                <a:solidFill>
                  <a:srgbClr val="FF0000"/>
                </a:solidFill>
              </a:rPr>
              <a:t>(5) To assure adequate revenues, including retained earnings, to maintain financial stability.</a:t>
            </a:r>
          </a:p>
          <a:p>
            <a:r>
              <a:rPr lang="en-US" sz="7600" dirty="0"/>
              <a:t>(6) To reduce the administrative burden and increase the transparency of the ratemaking process.</a:t>
            </a:r>
          </a:p>
          <a:p>
            <a:r>
              <a:rPr lang="en-US" sz="7600" dirty="0"/>
              <a:t>(7) To enhance mail security and deter terrorism.</a:t>
            </a:r>
          </a:p>
          <a:p>
            <a:r>
              <a:rPr lang="en-US" sz="7600" dirty="0"/>
              <a:t>(8) To establish and maintain a just and reasonable schedule for rates and classifications, however the objective under this paragraph shall not be construed to prohibit the Postal Service from making changes of unequal magnitude within, between, or among classes of mail.</a:t>
            </a:r>
          </a:p>
          <a:p>
            <a:r>
              <a:rPr lang="en-US" sz="7600" dirty="0"/>
              <a:t>(9) To allocate the total institutional costs of the Postal Service appropriately between market-dominant and competitive products.</a:t>
            </a:r>
            <a:endParaRPr lang="en-US" sz="7600" dirty="0" smtClean="0"/>
          </a:p>
        </p:txBody>
      </p:sp>
    </p:spTree>
    <p:extLst>
      <p:ext uri="{BB962C8B-B14F-4D97-AF65-F5344CB8AC3E}">
        <p14:creationId xmlns:p14="http://schemas.microsoft.com/office/powerpoint/2010/main" val="27999632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31</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25000" lnSpcReduction="20000"/>
          </a:bodyPr>
          <a:lstStyle/>
          <a:p>
            <a:pPr marL="0" indent="0">
              <a:buNone/>
            </a:pPr>
            <a:r>
              <a:rPr lang="en-US" sz="11200" dirty="0" smtClean="0"/>
              <a:t>14 Factors:</a:t>
            </a:r>
          </a:p>
          <a:p>
            <a:r>
              <a:rPr lang="en-US" sz="6400" dirty="0" smtClean="0"/>
              <a:t>(1</a:t>
            </a:r>
            <a:r>
              <a:rPr lang="en-US" sz="6400" dirty="0"/>
              <a:t>) the value of the mail service actually provided each class or type of mail service to both the sender and the recipient, including but not limited to the collection, mode of transportation, and priority of delivery;</a:t>
            </a:r>
          </a:p>
          <a:p>
            <a:r>
              <a:rPr lang="en-US" sz="6400" dirty="0"/>
              <a:t>(2) the requirement that each class of mail or type of mail service bear the direct and indirect postal costs attributable to each class or type of mail service through reliably identified causal relationships plus that portion of all other costs of the Postal Service reasonably assignable to such class or type;</a:t>
            </a:r>
          </a:p>
          <a:p>
            <a:r>
              <a:rPr lang="en-US" sz="6400" dirty="0"/>
              <a:t>(3) the effect of rate increases upon the general public, business mail users, and enterprises in the private sector of the economy engaged in the delivery of mail matter other than letters;</a:t>
            </a:r>
          </a:p>
          <a:p>
            <a:r>
              <a:rPr lang="en-US" sz="6400" dirty="0"/>
              <a:t>(4) the available alternative means of sending and receiving letters and other mail matter at reasonable costs;</a:t>
            </a:r>
          </a:p>
          <a:p>
            <a:r>
              <a:rPr lang="en-US" sz="6400" dirty="0"/>
              <a:t>(5) the degree of preparation of mail for delivery into the postal system performed by the mailer and its effect upon reducing costs to the Postal Service;</a:t>
            </a:r>
          </a:p>
          <a:p>
            <a:r>
              <a:rPr lang="en-US" sz="6400" dirty="0"/>
              <a:t>(6) simplicity of structure for the entire schedule and simple, identifiable relationships between the rates or fees charged the various classes of mail for postal services;</a:t>
            </a:r>
          </a:p>
          <a:p>
            <a:r>
              <a:rPr lang="en-US" sz="6400" dirty="0"/>
              <a:t>(7) the importance of pricing flexibility to encourage increased mail volume and operational efficiency;</a:t>
            </a:r>
          </a:p>
          <a:p>
            <a:r>
              <a:rPr lang="en-US" sz="6400" dirty="0"/>
              <a:t>(8) the relative value to the people of the kinds of mail matter entered into the postal system and the desirability and justification for special classifications and services of mail;</a:t>
            </a:r>
          </a:p>
          <a:p>
            <a:pPr marL="0" indent="0" algn="r">
              <a:buNone/>
            </a:pPr>
            <a:r>
              <a:rPr lang="en-US" sz="7200" dirty="0" smtClean="0"/>
              <a:t>(continued on next slide)</a:t>
            </a:r>
            <a:r>
              <a:rPr lang="en-US" sz="7200" dirty="0"/>
              <a:t/>
            </a:r>
            <a:br>
              <a:rPr lang="en-US" sz="7200" dirty="0"/>
            </a:br>
            <a:endParaRPr lang="en-US" sz="7600" dirty="0"/>
          </a:p>
        </p:txBody>
      </p:sp>
    </p:spTree>
    <p:extLst>
      <p:ext uri="{BB962C8B-B14F-4D97-AF65-F5344CB8AC3E}">
        <p14:creationId xmlns:p14="http://schemas.microsoft.com/office/powerpoint/2010/main" val="34058370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32</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25000" lnSpcReduction="20000"/>
          </a:bodyPr>
          <a:lstStyle/>
          <a:p>
            <a:pPr marL="0" indent="0">
              <a:buNone/>
            </a:pPr>
            <a:r>
              <a:rPr lang="en-US" sz="11200" dirty="0" smtClean="0"/>
              <a:t>14 Factors (cont’d):</a:t>
            </a:r>
          </a:p>
          <a:p>
            <a:r>
              <a:rPr lang="en-US" sz="6400" dirty="0" smtClean="0"/>
              <a:t>(</a:t>
            </a:r>
            <a:r>
              <a:rPr lang="en-US" sz="6400" dirty="0"/>
              <a:t>9) the importance of providing classifications with extremely high degrees of reliability and speed of delivery and of providing those that do not require high degrees of reliability and speed of delivery;</a:t>
            </a:r>
          </a:p>
          <a:p>
            <a:r>
              <a:rPr lang="en-US" sz="6400" dirty="0"/>
              <a:t>(10) the desirability of special classifications for both postal users and the Postal Service in accordance with the policies of this title, including agreements between the Postal Service and postal users, when available on public and reasonable terms to similarly situated mailers, that</a:t>
            </a:r>
            <a:r>
              <a:rPr lang="en-US" sz="6400" dirty="0" smtClean="0"/>
              <a:t>—</a:t>
            </a:r>
          </a:p>
          <a:p>
            <a:pPr lvl="1"/>
            <a:r>
              <a:rPr lang="en-US" sz="5600" dirty="0" smtClean="0"/>
              <a:t>(</a:t>
            </a:r>
            <a:r>
              <a:rPr lang="en-US" sz="5600" dirty="0"/>
              <a:t>A) either</a:t>
            </a:r>
            <a:r>
              <a:rPr lang="en-US" sz="5600" dirty="0" smtClean="0"/>
              <a:t>—(</a:t>
            </a:r>
            <a:r>
              <a:rPr lang="en-US" sz="5600" dirty="0"/>
              <a:t>i) improve the net financial position of the Postal Service through reducing Postal Service costs or increasing the overall contribution to the institutional costs of the Postal Service; </a:t>
            </a:r>
            <a:r>
              <a:rPr lang="en-US" sz="5600" dirty="0" smtClean="0"/>
              <a:t>or (ii</a:t>
            </a:r>
            <a:r>
              <a:rPr lang="en-US" sz="5600" dirty="0"/>
              <a:t>) enhance the performance of mail preparation, processing, transportation, or other functions; </a:t>
            </a:r>
            <a:r>
              <a:rPr lang="en-US" sz="5600" dirty="0" smtClean="0"/>
              <a:t>and</a:t>
            </a:r>
          </a:p>
          <a:p>
            <a:pPr lvl="1"/>
            <a:r>
              <a:rPr lang="en-US" sz="5600" dirty="0" smtClean="0"/>
              <a:t>(B</a:t>
            </a:r>
            <a:r>
              <a:rPr lang="en-US" sz="5600" dirty="0"/>
              <a:t>) do not cause unreasonable harm to the marketplace</a:t>
            </a:r>
            <a:r>
              <a:rPr lang="en-US" sz="5600" dirty="0" smtClean="0"/>
              <a:t>.</a:t>
            </a:r>
          </a:p>
          <a:p>
            <a:pPr marL="233363" lvl="1" indent="-233363">
              <a:buFont typeface="Arial" panose="020B0604020202020204" pitchFamily="34" charset="0"/>
              <a:buChar char="•"/>
            </a:pPr>
            <a:r>
              <a:rPr lang="en-US" sz="6400" dirty="0"/>
              <a:t>(11) the educational, cultural, scientific, and informational value to the recipient of mail matter</a:t>
            </a:r>
            <a:r>
              <a:rPr lang="en-US" sz="6400" dirty="0" smtClean="0"/>
              <a:t>;</a:t>
            </a:r>
          </a:p>
          <a:p>
            <a:r>
              <a:rPr lang="en-US" sz="6400" dirty="0" smtClean="0"/>
              <a:t>(</a:t>
            </a:r>
            <a:r>
              <a:rPr lang="en-US" sz="6400" dirty="0"/>
              <a:t>12) the need for the Postal Service to increase its efficiency and reduce its costs, including infrastructure costs, to help maintain high quality, affordable postal services;</a:t>
            </a:r>
          </a:p>
          <a:p>
            <a:r>
              <a:rPr lang="en-US" sz="6400" dirty="0"/>
              <a:t>(13) the value to the Postal Service and postal users of promoting intelligent mail and of secure, sender-identified mail; and</a:t>
            </a:r>
          </a:p>
          <a:p>
            <a:r>
              <a:rPr lang="en-US" sz="6400" dirty="0"/>
              <a:t>(14) the policies of this title as well as such other factors as the Commission determines appropriate.</a:t>
            </a:r>
          </a:p>
          <a:p>
            <a:pPr marL="0" indent="0">
              <a:buNone/>
            </a:pPr>
            <a:r>
              <a:rPr lang="en-US" sz="7200" dirty="0"/>
              <a:t/>
            </a:r>
            <a:br>
              <a:rPr lang="en-US" sz="7200" dirty="0"/>
            </a:br>
            <a:endParaRPr lang="en-US" sz="7600" dirty="0"/>
          </a:p>
        </p:txBody>
      </p:sp>
    </p:spTree>
    <p:extLst>
      <p:ext uri="{BB962C8B-B14F-4D97-AF65-F5344CB8AC3E}">
        <p14:creationId xmlns:p14="http://schemas.microsoft.com/office/powerpoint/2010/main" val="2243854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33</a:t>
            </a:fld>
            <a:endParaRPr lang="en-US"/>
          </a:p>
        </p:txBody>
      </p:sp>
      <p:sp>
        <p:nvSpPr>
          <p:cNvPr id="6" name="Text Placeholder 5"/>
          <p:cNvSpPr>
            <a:spLocks noGrp="1"/>
          </p:cNvSpPr>
          <p:nvPr>
            <p:ph type="body" sz="quarter" idx="13"/>
          </p:nvPr>
        </p:nvSpPr>
        <p:spPr/>
        <p:txBody>
          <a:bodyPr>
            <a:normAutofit/>
          </a:bodyPr>
          <a:lstStyle/>
          <a:p>
            <a:r>
              <a:rPr lang="en-US" dirty="0" smtClean="0">
                <a:solidFill>
                  <a:srgbClr val="FF0000"/>
                </a:solidFill>
              </a:rPr>
              <a:t>The Chairman has set the following schedule for the 10 year Ratemaking Study:</a:t>
            </a:r>
          </a:p>
          <a:p>
            <a:pPr lvl="1"/>
            <a:r>
              <a:rPr lang="en-US" dirty="0">
                <a:solidFill>
                  <a:srgbClr val="FF0000"/>
                </a:solidFill>
              </a:rPr>
              <a:t>December 20, 2016 – Commission issues Order beginning the review. The Order will describe the approximate structure and timeframe within which the Commission will complete its review, as well as define the opportunities for public comment within the review</a:t>
            </a:r>
          </a:p>
          <a:p>
            <a:pPr lvl="1"/>
            <a:r>
              <a:rPr lang="en-US" dirty="0" smtClean="0">
                <a:solidFill>
                  <a:srgbClr val="FF0000"/>
                </a:solidFill>
              </a:rPr>
              <a:t>Early </a:t>
            </a:r>
            <a:r>
              <a:rPr lang="en-US" dirty="0">
                <a:solidFill>
                  <a:srgbClr val="FF0000"/>
                </a:solidFill>
              </a:rPr>
              <a:t>Spring 2017 – Deadline for comments to be submitted </a:t>
            </a:r>
          </a:p>
          <a:p>
            <a:pPr lvl="1"/>
            <a:r>
              <a:rPr lang="en-US" dirty="0" smtClean="0">
                <a:solidFill>
                  <a:srgbClr val="FF0000"/>
                </a:solidFill>
              </a:rPr>
              <a:t>Early </a:t>
            </a:r>
            <a:r>
              <a:rPr lang="en-US" dirty="0">
                <a:solidFill>
                  <a:srgbClr val="FF0000"/>
                </a:solidFill>
              </a:rPr>
              <a:t>Autumn 2017 – Commission issues Order including its findings and, if necessary, preparatory rule-making information for any changes to the system</a:t>
            </a:r>
          </a:p>
          <a:p>
            <a:pPr lvl="1"/>
            <a:endParaRPr lang="en-US" dirty="0"/>
          </a:p>
        </p:txBody>
      </p:sp>
    </p:spTree>
    <p:extLst>
      <p:ext uri="{BB962C8B-B14F-4D97-AF65-F5344CB8AC3E}">
        <p14:creationId xmlns:p14="http://schemas.microsoft.com/office/powerpoint/2010/main" val="3004740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Legislative Update</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34</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85000" lnSpcReduction="20000"/>
          </a:bodyPr>
          <a:lstStyle/>
          <a:p>
            <a:pPr marL="679078" lvl="1" indent="-372287" defTabSz="992764">
              <a:buFont typeface="Arial" panose="020B0604020202020204" pitchFamily="34" charset="0"/>
              <a:buChar char="•"/>
            </a:pPr>
            <a:r>
              <a:rPr lang="en-US" sz="2800" dirty="0" smtClean="0">
                <a:solidFill>
                  <a:prstClr val="black"/>
                </a:solidFill>
              </a:rPr>
              <a:t>On September 17, 2015 Senate </a:t>
            </a:r>
            <a:r>
              <a:rPr lang="en-US" sz="2800" dirty="0">
                <a:solidFill>
                  <a:prstClr val="black"/>
                </a:solidFill>
              </a:rPr>
              <a:t>Homeland Security and Governmental Affairs Committee Ranking Member, Sen. Tom </a:t>
            </a:r>
            <a:r>
              <a:rPr lang="en-US" sz="2800" dirty="0" smtClean="0">
                <a:solidFill>
                  <a:prstClr val="black"/>
                </a:solidFill>
              </a:rPr>
              <a:t>Carper, introduced </a:t>
            </a:r>
            <a:r>
              <a:rPr lang="en-US" sz="2800" dirty="0">
                <a:solidFill>
                  <a:prstClr val="black"/>
                </a:solidFill>
              </a:rPr>
              <a:t>reform </a:t>
            </a:r>
            <a:r>
              <a:rPr lang="en-US" sz="2800" dirty="0" smtClean="0">
                <a:solidFill>
                  <a:prstClr val="black"/>
                </a:solidFill>
              </a:rPr>
              <a:t>legislation, S</a:t>
            </a:r>
            <a:r>
              <a:rPr lang="en-US" sz="2800" dirty="0">
                <a:solidFill>
                  <a:prstClr val="black"/>
                </a:solidFill>
              </a:rPr>
              <a:t>. </a:t>
            </a:r>
            <a:r>
              <a:rPr lang="en-US" sz="2800" dirty="0" smtClean="0">
                <a:solidFill>
                  <a:prstClr val="black"/>
                </a:solidFill>
              </a:rPr>
              <a:t>2051, the “Improving </a:t>
            </a:r>
            <a:r>
              <a:rPr lang="en-US" sz="2800" dirty="0">
                <a:solidFill>
                  <a:prstClr val="black"/>
                </a:solidFill>
              </a:rPr>
              <a:t>Postal Operations, Service, and Transparency Act of </a:t>
            </a:r>
            <a:r>
              <a:rPr lang="en-US" sz="2800" dirty="0" smtClean="0">
                <a:solidFill>
                  <a:prstClr val="black"/>
                </a:solidFill>
              </a:rPr>
              <a:t>2015”</a:t>
            </a:r>
            <a:endParaRPr lang="en-US" sz="2800" dirty="0">
              <a:solidFill>
                <a:prstClr val="black"/>
              </a:solidFill>
            </a:endParaRPr>
          </a:p>
          <a:p>
            <a:pPr marL="1047918" lvl="3" indent="-372287" defTabSz="992764"/>
            <a:r>
              <a:rPr lang="en-US" sz="2800" dirty="0">
                <a:solidFill>
                  <a:prstClr val="black"/>
                </a:solidFill>
              </a:rPr>
              <a:t>Sens. Jerry Moran (R-Kan.), Claire </a:t>
            </a:r>
            <a:r>
              <a:rPr lang="en-US" sz="2800" dirty="0" err="1">
                <a:solidFill>
                  <a:prstClr val="black"/>
                </a:solidFill>
              </a:rPr>
              <a:t>McCaskill</a:t>
            </a:r>
            <a:r>
              <a:rPr lang="en-US" sz="2800" dirty="0">
                <a:solidFill>
                  <a:prstClr val="black"/>
                </a:solidFill>
              </a:rPr>
              <a:t> (D-Mo</a:t>
            </a:r>
            <a:r>
              <a:rPr lang="en-US" sz="2800" dirty="0" smtClean="0">
                <a:solidFill>
                  <a:prstClr val="black"/>
                </a:solidFill>
              </a:rPr>
              <a:t>.), </a:t>
            </a:r>
            <a:r>
              <a:rPr lang="en-US" sz="2800" dirty="0">
                <a:solidFill>
                  <a:prstClr val="black"/>
                </a:solidFill>
              </a:rPr>
              <a:t>Roy Blunt (R-Mo.) </a:t>
            </a:r>
            <a:r>
              <a:rPr lang="en-US" sz="2800" dirty="0" smtClean="0">
                <a:solidFill>
                  <a:prstClr val="black"/>
                </a:solidFill>
              </a:rPr>
              <a:t>Susan Collins (R-ME) have cosponsored the legislation</a:t>
            </a:r>
          </a:p>
          <a:p>
            <a:pPr marL="1047918" lvl="3" indent="-372287" defTabSz="992764"/>
            <a:r>
              <a:rPr lang="en-US" sz="2800" dirty="0" smtClean="0">
                <a:solidFill>
                  <a:prstClr val="black"/>
                </a:solidFill>
              </a:rPr>
              <a:t>Broader </a:t>
            </a:r>
            <a:r>
              <a:rPr lang="en-US" sz="2800" dirty="0">
                <a:solidFill>
                  <a:prstClr val="black"/>
                </a:solidFill>
              </a:rPr>
              <a:t>question is whether targeted legislative changes are more “passable” than broad legislative reform </a:t>
            </a:r>
          </a:p>
          <a:p>
            <a:pPr marL="1047918" lvl="3" indent="-372287" defTabSz="992764"/>
            <a:r>
              <a:rPr lang="en-US" sz="2800" dirty="0">
                <a:solidFill>
                  <a:prstClr val="black"/>
                </a:solidFill>
              </a:rPr>
              <a:t>Some agree a combination of re-amortization of USPS retiree health benefits prepayments, and the ability to administer its own health care plan would put USPS in a sustainable financial position</a:t>
            </a:r>
          </a:p>
          <a:p>
            <a:endParaRPr lang="en-US" sz="4000" dirty="0"/>
          </a:p>
          <a:p>
            <a:pPr marL="0" indent="0">
              <a:buNone/>
            </a:pPr>
            <a:endParaRPr lang="en-US" sz="3200" dirty="0" smtClean="0"/>
          </a:p>
        </p:txBody>
      </p:sp>
    </p:spTree>
    <p:extLst>
      <p:ext uri="{BB962C8B-B14F-4D97-AF65-F5344CB8AC3E}">
        <p14:creationId xmlns:p14="http://schemas.microsoft.com/office/powerpoint/2010/main" val="707202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Update	</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35</a:t>
            </a:fld>
            <a:endParaRPr lang="en-US"/>
          </a:p>
        </p:txBody>
      </p:sp>
      <p:sp>
        <p:nvSpPr>
          <p:cNvPr id="6" name="Text Placeholder 5"/>
          <p:cNvSpPr>
            <a:spLocks noGrp="1"/>
          </p:cNvSpPr>
          <p:nvPr>
            <p:ph type="body" sz="quarter" idx="13"/>
          </p:nvPr>
        </p:nvSpPr>
        <p:spPr/>
        <p:txBody>
          <a:bodyPr>
            <a:normAutofit fontScale="92500" lnSpcReduction="10000"/>
          </a:bodyPr>
          <a:lstStyle/>
          <a:p>
            <a:r>
              <a:rPr lang="en-US" dirty="0" smtClean="0"/>
              <a:t>On July 8 Chairman Jason </a:t>
            </a:r>
            <a:r>
              <a:rPr lang="en-US" dirty="0" err="1" smtClean="0"/>
              <a:t>Chaffetz</a:t>
            </a:r>
            <a:r>
              <a:rPr lang="en-US" dirty="0" smtClean="0"/>
              <a:t> (R-UT) and Ranking Member Elijah Cummings (D-MD</a:t>
            </a:r>
            <a:r>
              <a:rPr lang="en-US" dirty="0"/>
              <a:t>) HR </a:t>
            </a:r>
            <a:r>
              <a:rPr lang="en-US" dirty="0" smtClean="0"/>
              <a:t>5714 introduced the bipartisan House postal reform bill</a:t>
            </a:r>
          </a:p>
          <a:p>
            <a:r>
              <a:rPr lang="en-US" dirty="0" smtClean="0"/>
              <a:t>This bill would legislate </a:t>
            </a:r>
            <a:r>
              <a:rPr lang="en-US" dirty="0"/>
              <a:t>a postage rate increase equal to half of the 4.3 percent </a:t>
            </a:r>
            <a:r>
              <a:rPr lang="en-US" dirty="0" smtClean="0"/>
              <a:t>temporary exigent </a:t>
            </a:r>
            <a:r>
              <a:rPr lang="en-US" dirty="0"/>
              <a:t>surcharge that expired on April </a:t>
            </a:r>
            <a:r>
              <a:rPr lang="en-US" dirty="0" smtClean="0"/>
              <a:t>10</a:t>
            </a:r>
          </a:p>
          <a:p>
            <a:r>
              <a:rPr lang="en-US" dirty="0" smtClean="0"/>
              <a:t>Contains </a:t>
            </a:r>
            <a:r>
              <a:rPr lang="en-US" dirty="0"/>
              <a:t>M</a:t>
            </a:r>
            <a:r>
              <a:rPr lang="en-US" dirty="0" smtClean="0"/>
              <a:t>edicare </a:t>
            </a:r>
            <a:r>
              <a:rPr lang="en-US" dirty="0"/>
              <a:t>integration that it hopes will save the Postal Service over $50 billion in retiree health benefit </a:t>
            </a:r>
            <a:r>
              <a:rPr lang="en-US" dirty="0" smtClean="0"/>
              <a:t>costs</a:t>
            </a:r>
          </a:p>
          <a:p>
            <a:r>
              <a:rPr lang="en-US" dirty="0" smtClean="0"/>
              <a:t>Await CBO scoring</a:t>
            </a:r>
          </a:p>
          <a:p>
            <a:r>
              <a:rPr lang="en-US" dirty="0" smtClean="0"/>
              <a:t>This bill may be the best chance for reform in the coming months (and years)</a:t>
            </a:r>
          </a:p>
        </p:txBody>
      </p:sp>
    </p:spTree>
    <p:extLst>
      <p:ext uri="{BB962C8B-B14F-4D97-AF65-F5344CB8AC3E}">
        <p14:creationId xmlns:p14="http://schemas.microsoft.com/office/powerpoint/2010/main" val="23999646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Legislative Update</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36</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85000" lnSpcReduction="10000"/>
          </a:bodyPr>
          <a:lstStyle/>
          <a:p>
            <a:r>
              <a:rPr lang="en-US" sz="4000" dirty="0"/>
              <a:t>Factors (+) favoring/ (-) not favoring reform</a:t>
            </a:r>
            <a:r>
              <a:rPr lang="en-US" sz="4000" dirty="0" smtClean="0"/>
              <a:t>?</a:t>
            </a:r>
          </a:p>
          <a:p>
            <a:pPr lvl="1"/>
            <a:r>
              <a:rPr lang="en-US" sz="3600" dirty="0" smtClean="0"/>
              <a:t>(+) </a:t>
            </a:r>
            <a:r>
              <a:rPr lang="en-US" sz="3600" dirty="0"/>
              <a:t>Reform of some form is needed!</a:t>
            </a:r>
          </a:p>
          <a:p>
            <a:pPr lvl="1"/>
            <a:r>
              <a:rPr lang="en-US" sz="3600" dirty="0"/>
              <a:t>(-) </a:t>
            </a:r>
            <a:r>
              <a:rPr lang="en-US" sz="3600" dirty="0" smtClean="0"/>
              <a:t>In 2015, the </a:t>
            </a:r>
            <a:r>
              <a:rPr lang="en-US" sz="3600" dirty="0"/>
              <a:t>Postal Service had its </a:t>
            </a:r>
            <a:r>
              <a:rPr lang="en-US" sz="3600" dirty="0" smtClean="0"/>
              <a:t>second consecutive </a:t>
            </a:r>
            <a:r>
              <a:rPr lang="en-US" sz="3600" dirty="0"/>
              <a:t>operational profit since </a:t>
            </a:r>
            <a:r>
              <a:rPr lang="en-US" sz="3600" dirty="0" smtClean="0"/>
              <a:t>2008, and Quarter 1 of FY 2016 was profitable as well. This may </a:t>
            </a:r>
            <a:r>
              <a:rPr lang="en-US" sz="3600" dirty="0"/>
              <a:t>impact the chances of </a:t>
            </a:r>
            <a:r>
              <a:rPr lang="en-US" sz="3600" dirty="0" smtClean="0"/>
              <a:t>reform, </a:t>
            </a:r>
            <a:r>
              <a:rPr lang="en-US" sz="3600" dirty="0"/>
              <a:t>as USPS circumstance </a:t>
            </a:r>
            <a:r>
              <a:rPr lang="en-US" sz="3600" dirty="0" smtClean="0"/>
              <a:t>seem </a:t>
            </a:r>
            <a:r>
              <a:rPr lang="en-US" sz="3600" dirty="0"/>
              <a:t>less </a:t>
            </a:r>
            <a:r>
              <a:rPr lang="en-US" sz="3600" dirty="0" smtClean="0"/>
              <a:t>dire</a:t>
            </a:r>
            <a:endParaRPr lang="en-US" sz="3600" dirty="0"/>
          </a:p>
          <a:p>
            <a:pPr lvl="1"/>
            <a:r>
              <a:rPr lang="en-US" sz="3600" dirty="0"/>
              <a:t>(-) Extended </a:t>
            </a:r>
            <a:r>
              <a:rPr lang="en-US" sz="3600" dirty="0" smtClean="0"/>
              <a:t>temporary exigent </a:t>
            </a:r>
            <a:r>
              <a:rPr lang="en-US" sz="3600" dirty="0"/>
              <a:t>surcharge</a:t>
            </a:r>
          </a:p>
          <a:p>
            <a:pPr lvl="1"/>
            <a:r>
              <a:rPr lang="en-US" sz="3600" dirty="0">
                <a:solidFill>
                  <a:srgbClr val="FF0000"/>
                </a:solidFill>
              </a:rPr>
              <a:t>(-) </a:t>
            </a:r>
            <a:r>
              <a:rPr lang="en-US" sz="3600" dirty="0" smtClean="0">
                <a:solidFill>
                  <a:srgbClr val="FF0000"/>
                </a:solidFill>
              </a:rPr>
              <a:t>Lame Duck session</a:t>
            </a:r>
            <a:endParaRPr lang="en-US" sz="4000" dirty="0">
              <a:solidFill>
                <a:srgbClr val="FF0000"/>
              </a:solidFill>
            </a:endParaRPr>
          </a:p>
          <a:p>
            <a:pPr marL="0" indent="0">
              <a:buNone/>
            </a:pPr>
            <a:endParaRPr lang="en-US" sz="3200" dirty="0" smtClean="0"/>
          </a:p>
        </p:txBody>
      </p:sp>
    </p:spTree>
    <p:extLst>
      <p:ext uri="{BB962C8B-B14F-4D97-AF65-F5344CB8AC3E}">
        <p14:creationId xmlns:p14="http://schemas.microsoft.com/office/powerpoint/2010/main" val="840230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371600" y="2590800"/>
            <a:ext cx="6400800" cy="1371600"/>
          </a:xfrm>
        </p:spPr>
        <p:txBody>
          <a:bodyPr>
            <a:normAutofit fontScale="90000"/>
          </a:bodyPr>
          <a:lstStyle/>
          <a:p>
            <a:r>
              <a:rPr lang="en-US" sz="7300" dirty="0"/>
              <a:t>QUESTIONS?</a:t>
            </a:r>
            <a:r>
              <a:rPr lang="en-US" dirty="0"/>
              <a:t/>
            </a:r>
            <a:br>
              <a:rPr lang="en-US" dirty="0"/>
            </a:br>
            <a:endParaRPr lang="en-US" dirty="0"/>
          </a:p>
        </p:txBody>
      </p:sp>
      <p:sp>
        <p:nvSpPr>
          <p:cNvPr id="6" name="Text Placeholder 5"/>
          <p:cNvSpPr>
            <a:spLocks noGrp="1"/>
          </p:cNvSpPr>
          <p:nvPr>
            <p:ph type="subTitle" idx="1"/>
          </p:nvPr>
        </p:nvSpPr>
        <p:spPr/>
        <p:txBody>
          <a:bodyPr numCol="1">
            <a:normAutofit fontScale="85000" lnSpcReduction="20000"/>
          </a:bodyPr>
          <a:lstStyle/>
          <a:p>
            <a:pPr marL="282575" lvl="1" indent="0" algn="ctr">
              <a:buNone/>
            </a:pPr>
            <a:r>
              <a:rPr lang="en-US" sz="7600" b="1" u="sng" dirty="0" smtClean="0">
                <a:solidFill>
                  <a:schemeClr val="accent1"/>
                </a:solidFill>
              </a:rPr>
              <a:t>WWW.PRC.GOV</a:t>
            </a:r>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37</a:t>
            </a:fld>
            <a:endParaRPr lang="en-US"/>
          </a:p>
        </p:txBody>
      </p:sp>
    </p:spTree>
    <p:extLst>
      <p:ext uri="{BB962C8B-B14F-4D97-AF65-F5344CB8AC3E}">
        <p14:creationId xmlns:p14="http://schemas.microsoft.com/office/powerpoint/2010/main" val="2783121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The Postal Regulatory Commission</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4</a:t>
            </a:fld>
            <a:endParaRPr lang="en-US"/>
          </a:p>
        </p:txBody>
      </p:sp>
      <p:sp>
        <p:nvSpPr>
          <p:cNvPr id="6" name="Text Placeholder 5"/>
          <p:cNvSpPr>
            <a:spLocks noGrp="1"/>
          </p:cNvSpPr>
          <p:nvPr>
            <p:ph type="body" sz="quarter" idx="13"/>
          </p:nvPr>
        </p:nvSpPr>
        <p:spPr/>
        <p:txBody>
          <a:bodyPr>
            <a:normAutofit lnSpcReduction="10000"/>
          </a:bodyPr>
          <a:lstStyle/>
          <a:p>
            <a:r>
              <a:rPr lang="en-US" dirty="0" smtClean="0"/>
              <a:t>The Postal Regulatory Commission currently has one vacant Commissioner slot</a:t>
            </a:r>
          </a:p>
          <a:p>
            <a:pPr lvl="1"/>
            <a:r>
              <a:rPr lang="en-US" dirty="0" smtClean="0"/>
              <a:t>Ruth </a:t>
            </a:r>
            <a:r>
              <a:rPr lang="en-US" dirty="0" err="1" smtClean="0"/>
              <a:t>Goldway’s</a:t>
            </a:r>
            <a:r>
              <a:rPr lang="en-US" dirty="0" smtClean="0"/>
              <a:t> term expired on November 22, 2015 after 18 years of public service</a:t>
            </a:r>
          </a:p>
          <a:p>
            <a:pPr lvl="1"/>
            <a:r>
              <a:rPr lang="en-US" dirty="0" smtClean="0"/>
              <a:t>Commissioner Tony Hammond’s term expires on October 14, 2018</a:t>
            </a:r>
          </a:p>
          <a:p>
            <a:pPr lvl="1"/>
            <a:r>
              <a:rPr lang="en-US" dirty="0" smtClean="0"/>
              <a:t>Commissioner Nanci Langley’s term expires on November 22, 2018</a:t>
            </a:r>
          </a:p>
          <a:p>
            <a:pPr lvl="1"/>
            <a:r>
              <a:rPr lang="en-US" dirty="0">
                <a:solidFill>
                  <a:srgbClr val="FF0000"/>
                </a:solidFill>
              </a:rPr>
              <a:t>Acting Chairman Robert </a:t>
            </a:r>
            <a:r>
              <a:rPr lang="en-US" dirty="0" err="1">
                <a:solidFill>
                  <a:srgbClr val="FF0000"/>
                </a:solidFill>
              </a:rPr>
              <a:t>Taub’s</a:t>
            </a:r>
            <a:r>
              <a:rPr lang="en-US" dirty="0">
                <a:solidFill>
                  <a:srgbClr val="FF0000"/>
                </a:solidFill>
              </a:rPr>
              <a:t> term </a:t>
            </a:r>
            <a:r>
              <a:rPr lang="en-US" dirty="0" smtClean="0">
                <a:solidFill>
                  <a:srgbClr val="FF0000"/>
                </a:solidFill>
              </a:rPr>
              <a:t>expired </a:t>
            </a:r>
            <a:r>
              <a:rPr lang="en-US" dirty="0">
                <a:solidFill>
                  <a:srgbClr val="FF0000"/>
                </a:solidFill>
              </a:rPr>
              <a:t>on October 14, 2016</a:t>
            </a:r>
          </a:p>
          <a:p>
            <a:pPr lvl="1"/>
            <a:r>
              <a:rPr lang="en-US" dirty="0">
                <a:solidFill>
                  <a:srgbClr val="FF0000"/>
                </a:solidFill>
              </a:rPr>
              <a:t>Commissioner Mark Acton’s term </a:t>
            </a:r>
            <a:r>
              <a:rPr lang="en-US" dirty="0" smtClean="0">
                <a:solidFill>
                  <a:srgbClr val="FF0000"/>
                </a:solidFill>
              </a:rPr>
              <a:t>expired </a:t>
            </a:r>
            <a:r>
              <a:rPr lang="en-US" dirty="0">
                <a:solidFill>
                  <a:srgbClr val="FF0000"/>
                </a:solidFill>
              </a:rPr>
              <a:t>on October 14, 2016</a:t>
            </a:r>
          </a:p>
          <a:p>
            <a:pPr lvl="1"/>
            <a:endParaRPr lang="en-US" dirty="0" smtClean="0"/>
          </a:p>
        </p:txBody>
      </p:sp>
    </p:spTree>
    <p:extLst>
      <p:ext uri="{BB962C8B-B14F-4D97-AF65-F5344CB8AC3E}">
        <p14:creationId xmlns:p14="http://schemas.microsoft.com/office/powerpoint/2010/main" val="1121610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PRC Strategic Plan for the </a:t>
            </a:r>
            <a:br>
              <a:rPr lang="en-US" dirty="0" smtClean="0"/>
            </a:br>
            <a:r>
              <a:rPr lang="en-US" dirty="0" smtClean="0"/>
              <a:t>Next Five Years</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5</a:t>
            </a:fld>
            <a:endParaRPr lang="en-US"/>
          </a:p>
        </p:txBody>
      </p:sp>
      <p:sp>
        <p:nvSpPr>
          <p:cNvPr id="6" name="Text Placeholder 5"/>
          <p:cNvSpPr>
            <a:spLocks noGrp="1"/>
          </p:cNvSpPr>
          <p:nvPr>
            <p:ph type="body" sz="quarter" idx="13"/>
          </p:nvPr>
        </p:nvSpPr>
        <p:spPr/>
        <p:txBody>
          <a:bodyPr>
            <a:normAutofit fontScale="70000" lnSpcReduction="20000"/>
          </a:bodyPr>
          <a:lstStyle/>
          <a:p>
            <a:r>
              <a:rPr lang="en-US" sz="3100" dirty="0" smtClean="0"/>
              <a:t>Developed </a:t>
            </a:r>
            <a:r>
              <a:rPr lang="en-US" sz="3100" dirty="0"/>
              <a:t>following a vigorous and inclusive process which incorporated input from all Commission </a:t>
            </a:r>
            <a:r>
              <a:rPr lang="en-US" sz="3100" dirty="0" smtClean="0"/>
              <a:t>employees:</a:t>
            </a:r>
          </a:p>
          <a:p>
            <a:endParaRPr lang="en-US" sz="3100" dirty="0"/>
          </a:p>
          <a:p>
            <a:r>
              <a:rPr lang="en-US" sz="3100" dirty="0" smtClean="0"/>
              <a:t>The Strategic Plan </a:t>
            </a:r>
            <a:r>
              <a:rPr lang="en-US" sz="3100" dirty="0"/>
              <a:t>identifies four strategic goals, key objectives, and performance indicators to measure progress</a:t>
            </a:r>
            <a:r>
              <a:rPr lang="en-US" sz="3100" dirty="0" smtClean="0"/>
              <a:t>:</a:t>
            </a:r>
          </a:p>
          <a:p>
            <a:pPr marL="0" indent="0">
              <a:buNone/>
            </a:pPr>
            <a:endParaRPr lang="en-US" sz="3100" dirty="0" smtClean="0"/>
          </a:p>
          <a:p>
            <a:pPr lvl="1"/>
            <a:r>
              <a:rPr lang="en-US" dirty="0" smtClean="0"/>
              <a:t>Strategic </a:t>
            </a:r>
            <a:r>
              <a:rPr lang="en-US" dirty="0"/>
              <a:t>Goal 1: Deliver accurate and objective analyses and decisions to ensure transparency and accountability of the Postal Service.</a:t>
            </a:r>
          </a:p>
          <a:p>
            <a:endParaRPr lang="en-US" dirty="0"/>
          </a:p>
          <a:p>
            <a:pPr lvl="1"/>
            <a:r>
              <a:rPr lang="en-US" dirty="0" smtClean="0"/>
              <a:t>Strategic </a:t>
            </a:r>
            <a:r>
              <a:rPr lang="en-US" dirty="0"/>
              <a:t>Goal 2: Actively engage with Congress and stakeholders in support of a dynamic postal system.</a:t>
            </a:r>
          </a:p>
          <a:p>
            <a:endParaRPr lang="en-US" dirty="0"/>
          </a:p>
          <a:p>
            <a:pPr lvl="1"/>
            <a:r>
              <a:rPr lang="en-US" dirty="0" smtClean="0"/>
              <a:t>Strategic </a:t>
            </a:r>
            <a:r>
              <a:rPr lang="en-US" dirty="0"/>
              <a:t>Goal 3: Provide an optimal internal infrastructure to support management of priorities, workload, and emerging requirements.</a:t>
            </a:r>
          </a:p>
          <a:p>
            <a:endParaRPr lang="en-US" dirty="0"/>
          </a:p>
          <a:p>
            <a:pPr lvl="1"/>
            <a:r>
              <a:rPr lang="en-US" dirty="0" smtClean="0"/>
              <a:t>Strategic </a:t>
            </a:r>
            <a:r>
              <a:rPr lang="en-US" dirty="0"/>
              <a:t>Goal 4: Recruit, develop, and retain a diverse, high-performing workforce.</a:t>
            </a:r>
          </a:p>
          <a:p>
            <a:endParaRPr lang="en-US" dirty="0"/>
          </a:p>
        </p:txBody>
      </p:sp>
    </p:spTree>
    <p:extLst>
      <p:ext uri="{BB962C8B-B14F-4D97-AF65-F5344CB8AC3E}">
        <p14:creationId xmlns:p14="http://schemas.microsoft.com/office/powerpoint/2010/main" val="370636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Postal Pricing 2017</a:t>
            </a:r>
            <a:endParaRPr lang="en-US" dirty="0">
              <a:solidFill>
                <a:srgbClr val="FF0000"/>
              </a:solidFill>
            </a:endParaRPr>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6</a:t>
            </a:fld>
            <a:endParaRPr lang="en-US"/>
          </a:p>
        </p:txBody>
      </p:sp>
      <p:sp>
        <p:nvSpPr>
          <p:cNvPr id="6" name="Text Placeholder 5"/>
          <p:cNvSpPr>
            <a:spLocks noGrp="1"/>
          </p:cNvSpPr>
          <p:nvPr>
            <p:ph type="body" sz="quarter" idx="13"/>
          </p:nvPr>
        </p:nvSpPr>
        <p:spPr/>
        <p:txBody>
          <a:bodyPr>
            <a:normAutofit fontScale="85000" lnSpcReduction="20000"/>
          </a:bodyPr>
          <a:lstStyle/>
          <a:p>
            <a:r>
              <a:rPr lang="en-US" dirty="0" smtClean="0"/>
              <a:t>On October 12, the Postal Service announced new prices to take effect on January 22, 2017</a:t>
            </a:r>
          </a:p>
          <a:p>
            <a:r>
              <a:rPr lang="en-US" dirty="0" smtClean="0"/>
              <a:t>Single-piece First-Class Mail postage will rise from 47 cents to 49 cents </a:t>
            </a:r>
          </a:p>
          <a:p>
            <a:r>
              <a:rPr lang="en-US" dirty="0" smtClean="0"/>
              <a:t>The one-ounce Metered Mail price will decrease from 46.5 cents to 46 cents</a:t>
            </a:r>
          </a:p>
          <a:p>
            <a:r>
              <a:rPr lang="en-US" dirty="0" smtClean="0"/>
              <a:t>Some First-Class Mail Presort prices will decrease, while others will increase</a:t>
            </a:r>
          </a:p>
          <a:p>
            <a:r>
              <a:rPr lang="en-US" dirty="0" smtClean="0"/>
              <a:t>FSS pricing will be removed; mailers will pay for flats based on volume density, without regard to what equipment the flats are processed on</a:t>
            </a:r>
          </a:p>
          <a:p>
            <a:r>
              <a:rPr lang="en-US" dirty="0" smtClean="0"/>
              <a:t>Standard Mail will be rebranded as Marketing Mail</a:t>
            </a:r>
          </a:p>
          <a:p>
            <a:r>
              <a:rPr lang="en-US" dirty="0" smtClean="0"/>
              <a:t>The Commission will review the proposal for compliance with the law and will issue a decision in late November</a:t>
            </a:r>
          </a:p>
          <a:p>
            <a:endParaRPr lang="en-US" dirty="0"/>
          </a:p>
        </p:txBody>
      </p:sp>
    </p:spTree>
    <p:extLst>
      <p:ext uri="{BB962C8B-B14F-4D97-AF65-F5344CB8AC3E}">
        <p14:creationId xmlns:p14="http://schemas.microsoft.com/office/powerpoint/2010/main" val="369168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Exigent Rate Case</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7</a:t>
            </a:fld>
            <a:endParaRPr lang="en-US"/>
          </a:p>
        </p:txBody>
      </p:sp>
      <p:sp>
        <p:nvSpPr>
          <p:cNvPr id="6" name="Text Placeholder 5"/>
          <p:cNvSpPr>
            <a:spLocks noGrp="1"/>
          </p:cNvSpPr>
          <p:nvPr>
            <p:ph type="body" sz="quarter" idx="13"/>
          </p:nvPr>
        </p:nvSpPr>
        <p:spPr/>
        <p:txBody>
          <a:bodyPr>
            <a:normAutofit fontScale="70000" lnSpcReduction="20000"/>
          </a:bodyPr>
          <a:lstStyle/>
          <a:p>
            <a:r>
              <a:rPr lang="en-US" sz="3600" dirty="0"/>
              <a:t> </a:t>
            </a:r>
            <a:r>
              <a:rPr lang="en-US" sz="5400" dirty="0" smtClean="0">
                <a:solidFill>
                  <a:srgbClr val="FF0000"/>
                </a:solidFill>
              </a:rPr>
              <a:t>As of April 10, 2016, the </a:t>
            </a:r>
            <a:r>
              <a:rPr lang="en-US" sz="5400" dirty="0">
                <a:solidFill>
                  <a:srgbClr val="FF0000"/>
                </a:solidFill>
              </a:rPr>
              <a:t>USPS has collected </a:t>
            </a:r>
            <a:r>
              <a:rPr lang="en-US" sz="5400" dirty="0" smtClean="0">
                <a:solidFill>
                  <a:srgbClr val="FF0000"/>
                </a:solidFill>
              </a:rPr>
              <a:t>the entirety of its temporary exigent surcharge on monopoly products.</a:t>
            </a:r>
          </a:p>
          <a:p>
            <a:r>
              <a:rPr lang="en-US" sz="5400" dirty="0">
                <a:solidFill>
                  <a:srgbClr val="FF0000"/>
                </a:solidFill>
              </a:rPr>
              <a:t>The Postal Service, with the additional $1.191 billion directed by the Court, </a:t>
            </a:r>
            <a:r>
              <a:rPr lang="en-US" sz="5400" dirty="0" smtClean="0">
                <a:solidFill>
                  <a:srgbClr val="FF0000"/>
                </a:solidFill>
              </a:rPr>
              <a:t>recovered </a:t>
            </a:r>
            <a:r>
              <a:rPr lang="en-US" sz="5400" dirty="0">
                <a:solidFill>
                  <a:srgbClr val="FF0000"/>
                </a:solidFill>
              </a:rPr>
              <a:t>a total exigent surcharge of $3.957 billion in contribution</a:t>
            </a:r>
          </a:p>
          <a:p>
            <a:endParaRPr lang="en-US" sz="5400" dirty="0" smtClean="0">
              <a:solidFill>
                <a:srgbClr val="FF0000"/>
              </a:solidFill>
            </a:endParaRPr>
          </a:p>
        </p:txBody>
      </p:sp>
    </p:spTree>
    <p:extLst>
      <p:ext uri="{BB962C8B-B14F-4D97-AF65-F5344CB8AC3E}">
        <p14:creationId xmlns:p14="http://schemas.microsoft.com/office/powerpoint/2010/main" val="3962201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Exigent Rate Case Status</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8</a:t>
            </a:fld>
            <a:endParaRPr lang="en-US"/>
          </a:p>
        </p:txBody>
      </p:sp>
      <p:sp>
        <p:nvSpPr>
          <p:cNvPr id="6" name="Text Placeholder 5"/>
          <p:cNvSpPr>
            <a:spLocks noGrp="1"/>
          </p:cNvSpPr>
          <p:nvPr>
            <p:ph type="body" sz="quarter" idx="13"/>
          </p:nvPr>
        </p:nvSpPr>
        <p:spPr/>
        <p:txBody>
          <a:bodyPr numCol="1">
            <a:normAutofit/>
          </a:bodyPr>
          <a:lstStyle/>
          <a:p>
            <a:r>
              <a:rPr lang="en-US" sz="3200" dirty="0" smtClean="0"/>
              <a:t>On August </a:t>
            </a:r>
            <a:r>
              <a:rPr lang="en-US" sz="3200" dirty="0"/>
              <a:t>27, </a:t>
            </a:r>
            <a:r>
              <a:rPr lang="en-US" sz="3200" dirty="0" smtClean="0"/>
              <a:t>2015, </a:t>
            </a:r>
            <a:r>
              <a:rPr lang="en-US" sz="3200" dirty="0"/>
              <a:t>the Postal Service filed notice with the U.S. Court of Appeals for the D.C. Circuit that it was appealing the Commission’s order on remand for the exigent decision issued at the end of </a:t>
            </a:r>
            <a:r>
              <a:rPr lang="en-US" sz="3200" dirty="0" smtClean="0"/>
              <a:t>last July (R2013-11R) </a:t>
            </a:r>
          </a:p>
        </p:txBody>
      </p:sp>
    </p:spTree>
    <p:extLst>
      <p:ext uri="{BB962C8B-B14F-4D97-AF65-F5344CB8AC3E}">
        <p14:creationId xmlns:p14="http://schemas.microsoft.com/office/powerpoint/2010/main" val="1652769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Exigent Rate Case Status</a:t>
            </a:r>
            <a:endParaRPr lang="en-US" dirty="0"/>
          </a:p>
        </p:txBody>
      </p:sp>
      <p:sp>
        <p:nvSpPr>
          <p:cNvPr id="3" name="Date Placeholder 2"/>
          <p:cNvSpPr>
            <a:spLocks noGrp="1"/>
          </p:cNvSpPr>
          <p:nvPr>
            <p:ph type="dt" sz="half" idx="10"/>
          </p:nvPr>
        </p:nvSpPr>
        <p:spPr/>
        <p:txBody>
          <a:bodyPr/>
          <a:lstStyle/>
          <a:p>
            <a:r>
              <a:rPr lang="en-US" smtClean="0"/>
              <a:t>10/19/2016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9</a:t>
            </a:fld>
            <a:endParaRPr lang="en-US" dirty="0"/>
          </a:p>
        </p:txBody>
      </p:sp>
      <p:sp>
        <p:nvSpPr>
          <p:cNvPr id="6" name="Text Placeholder 5"/>
          <p:cNvSpPr>
            <a:spLocks noGrp="1"/>
          </p:cNvSpPr>
          <p:nvPr>
            <p:ph type="body" sz="quarter" idx="13"/>
          </p:nvPr>
        </p:nvSpPr>
        <p:spPr>
          <a:xfrm>
            <a:off x="457200" y="1524000"/>
            <a:ext cx="8229600" cy="4800600"/>
          </a:xfrm>
        </p:spPr>
        <p:txBody>
          <a:bodyPr numCol="1">
            <a:noAutofit/>
          </a:bodyPr>
          <a:lstStyle/>
          <a:p>
            <a:r>
              <a:rPr lang="en-US" dirty="0"/>
              <a:t>The Postal Service identifies the issue on appeal as </a:t>
            </a:r>
            <a:r>
              <a:rPr lang="en-US" dirty="0">
                <a:solidFill>
                  <a:srgbClr val="FF0000"/>
                </a:solidFill>
              </a:rPr>
              <a:t>“[w]</a:t>
            </a:r>
            <a:r>
              <a:rPr lang="en-US" dirty="0" err="1">
                <a:solidFill>
                  <a:srgbClr val="FF0000"/>
                </a:solidFill>
              </a:rPr>
              <a:t>hether</a:t>
            </a:r>
            <a:r>
              <a:rPr lang="en-US" dirty="0">
                <a:solidFill>
                  <a:srgbClr val="FF0000"/>
                </a:solidFill>
              </a:rPr>
              <a:t> the Postal Regulatory Commission’s method of computing the mail volume and contribution lost ‘due to either extraordinary or exceptional circumstances . . . is inconsistent with the test that this Court upheld in Alliance of Nonprofit Mailers, et al. v. Postal Regulatory Commission . . . or is otherwise arbitrary, capricious, or an abuse of discretion</a:t>
            </a:r>
            <a:r>
              <a:rPr lang="en-US" dirty="0" smtClean="0">
                <a:solidFill>
                  <a:srgbClr val="FF0000"/>
                </a:solidFill>
              </a:rPr>
              <a:t>.”</a:t>
            </a:r>
          </a:p>
          <a:p>
            <a:r>
              <a:rPr lang="en-US" dirty="0" smtClean="0">
                <a:solidFill>
                  <a:srgbClr val="FF0000"/>
                </a:solidFill>
              </a:rPr>
              <a:t>Oral arguments were conducted in September, and a decision will likely be rendered soon</a:t>
            </a:r>
          </a:p>
        </p:txBody>
      </p:sp>
    </p:spTree>
    <p:extLst>
      <p:ext uri="{BB962C8B-B14F-4D97-AF65-F5344CB8AC3E}">
        <p14:creationId xmlns:p14="http://schemas.microsoft.com/office/powerpoint/2010/main" val="1395335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88583</TotalTime>
  <Words>4095</Words>
  <Application>Microsoft Office PowerPoint</Application>
  <PresentationFormat>On-screen Show (4:3)</PresentationFormat>
  <Paragraphs>495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Major Mailers Association Regulatory Update  Mark D. Acton, Commissioner  </vt:lpstr>
      <vt:lpstr>Contents</vt:lpstr>
      <vt:lpstr>The Postal Regulatory Commission</vt:lpstr>
      <vt:lpstr>The Postal Regulatory Commission</vt:lpstr>
      <vt:lpstr>PRC Strategic Plan for the  Next Five Years</vt:lpstr>
      <vt:lpstr>Postal Pricing 2017</vt:lpstr>
      <vt:lpstr>Exigent Rate Case</vt:lpstr>
      <vt:lpstr>Exigent Rate Case Status</vt:lpstr>
      <vt:lpstr>Exigent Rate Case Status</vt:lpstr>
      <vt:lpstr>Latest CPI-U Price Cap Authority (As of September 2016)</vt:lpstr>
      <vt:lpstr>Compliance: Annual Compliance Determination</vt:lpstr>
      <vt:lpstr>Compliance: Annual Compliance Determination</vt:lpstr>
      <vt:lpstr>Compliance: Annual Compliance Determination</vt:lpstr>
      <vt:lpstr>Compliance:  Financial Analysis Report</vt:lpstr>
      <vt:lpstr>Compliance:  Financial Analysis Report</vt:lpstr>
      <vt:lpstr>Compliance:  Financial Analysis Report</vt:lpstr>
      <vt:lpstr>Universal Postal Union Views</vt:lpstr>
      <vt:lpstr>Universal Postal Union Views</vt:lpstr>
      <vt:lpstr>Universal Postal Union Views</vt:lpstr>
      <vt:lpstr>Universal Postal Union Views</vt:lpstr>
      <vt:lpstr>Periodic Reporting  UPS Proposals One, Two, and Three (Docket No. RM2016-2)</vt:lpstr>
      <vt:lpstr>Proposal Thirteen (Analytic Principle/Cost Attribution)</vt:lpstr>
      <vt:lpstr>Proposal Thirteen</vt:lpstr>
      <vt:lpstr>First-Class Mail Parcels (MC2015-7)</vt:lpstr>
      <vt:lpstr>Latest Promotions</vt:lpstr>
      <vt:lpstr>Latest Promotions</vt:lpstr>
      <vt:lpstr>2017 Ratemaking Study</vt:lpstr>
      <vt:lpstr>2017 Ratemaking Study</vt:lpstr>
      <vt:lpstr>2017 Ratemaking Study</vt:lpstr>
      <vt:lpstr>2017 Ratemaking Study</vt:lpstr>
      <vt:lpstr>2017 Ratemaking Study</vt:lpstr>
      <vt:lpstr>2017 Ratemaking Study</vt:lpstr>
      <vt:lpstr>2017 Ratemaking Study</vt:lpstr>
      <vt:lpstr>Legislative Update</vt:lpstr>
      <vt:lpstr>Legislative Update </vt:lpstr>
      <vt:lpstr>Legislative Update</vt:lpstr>
      <vt:lpstr>QUESTIONS?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WILLIAM J</dc:creator>
  <cp:lastModifiedBy>ACTON, MARK D</cp:lastModifiedBy>
  <cp:revision>187</cp:revision>
  <cp:lastPrinted>2016-10-18T15:52:34Z</cp:lastPrinted>
  <dcterms:created xsi:type="dcterms:W3CDTF">2015-01-08T16:48:15Z</dcterms:created>
  <dcterms:modified xsi:type="dcterms:W3CDTF">2016-10-19T15:46:12Z</dcterms:modified>
</cp:coreProperties>
</file>